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9"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9BF51-24C2-4176-9A5C-58BA56C3F860}" type="datetimeFigureOut">
              <a:rPr lang="id-ID" smtClean="0"/>
              <a:t>07/12/2021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777EC-1F92-45E6-B9DE-4E348FE10E97}" type="slidenum">
              <a:rPr lang="id-ID" smtClean="0"/>
              <a:t>‹#›</a:t>
            </a:fld>
            <a:endParaRPr lang="id-ID"/>
          </a:p>
        </p:txBody>
      </p:sp>
    </p:spTree>
    <p:extLst>
      <p:ext uri="{BB962C8B-B14F-4D97-AF65-F5344CB8AC3E}">
        <p14:creationId xmlns:p14="http://schemas.microsoft.com/office/powerpoint/2010/main" val="166252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B820E160-F603-41F3-A192-DC95957721C3}" type="slidenum">
              <a:rPr lang="ko-KR" altLang="en-US" smtClean="0"/>
              <a:t>1</a:t>
            </a:fld>
            <a:endParaRPr lang="ko-KR" altLang="en-US"/>
          </a:p>
        </p:txBody>
      </p:sp>
    </p:spTree>
    <p:extLst>
      <p:ext uri="{BB962C8B-B14F-4D97-AF65-F5344CB8AC3E}">
        <p14:creationId xmlns:p14="http://schemas.microsoft.com/office/powerpoint/2010/main" val="2316819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CBE100E4-46A2-472C-BDA9-B7688892B306}" type="datetimeFigureOut">
              <a:rPr lang="id-ID" smtClean="0"/>
              <a:t>07/12/2021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2145138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BE100E4-46A2-472C-BDA9-B7688892B306}" type="datetimeFigureOut">
              <a:rPr lang="id-ID" smtClean="0"/>
              <a:t>07/12/2021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48395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BE100E4-46A2-472C-BDA9-B7688892B306}" type="datetimeFigureOut">
              <a:rPr lang="id-ID" smtClean="0"/>
              <a:t>07/12/2021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3112123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23928" y="3525012"/>
            <a:ext cx="5220072" cy="1440160"/>
          </a:xfrm>
          <a:prstGeom prst="rect">
            <a:avLst/>
          </a:prstGeom>
        </p:spPr>
        <p:txBody>
          <a:bodyPr anchor="ctr"/>
          <a:lstStyle>
            <a:lvl1pPr marL="0" indent="0" algn="l">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sz="3600" dirty="0">
                <a:ea typeface="맑은 고딕" pitchFamily="50" charset="-127"/>
              </a:rPr>
              <a:t>FREE PPT TEMPLATES</a:t>
            </a:r>
            <a:endParaRPr lang="en-US" altLang="ko-KR" dirty="0"/>
          </a:p>
        </p:txBody>
      </p:sp>
      <p:sp>
        <p:nvSpPr>
          <p:cNvPr id="11" name="Text Placeholder 9"/>
          <p:cNvSpPr>
            <a:spLocks noGrp="1"/>
          </p:cNvSpPr>
          <p:nvPr>
            <p:ph type="body" sz="quarter" idx="11" hasCustomPrompt="1"/>
          </p:nvPr>
        </p:nvSpPr>
        <p:spPr>
          <a:xfrm>
            <a:off x="3923928" y="4965171"/>
            <a:ext cx="5219924" cy="672075"/>
          </a:xfrm>
          <a:prstGeom prst="rect">
            <a:avLst/>
          </a:prstGeom>
        </p:spPr>
        <p:txBody>
          <a:bodyPr anchor="ctr"/>
          <a:lstStyle>
            <a:lvl1pPr marL="0" indent="0" algn="l">
              <a:lnSpc>
                <a:spcPct val="100000"/>
              </a:lnSpc>
              <a:buNone/>
              <a:defRPr sz="14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spTree>
    <p:extLst>
      <p:ext uri="{BB962C8B-B14F-4D97-AF65-F5344CB8AC3E}">
        <p14:creationId xmlns:p14="http://schemas.microsoft.com/office/powerpoint/2010/main" val="273123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64637"/>
            <a:ext cx="9144000" cy="768085"/>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932723"/>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619016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asic Layout">
    <p:spTree>
      <p:nvGrpSpPr>
        <p:cNvPr id="1" name=""/>
        <p:cNvGrpSpPr/>
        <p:nvPr/>
      </p:nvGrpSpPr>
      <p:grpSpPr>
        <a:xfrm>
          <a:off x="0" y="0"/>
          <a:ext cx="0" cy="0"/>
          <a:chOff x="0" y="0"/>
          <a:chExt cx="0" cy="0"/>
        </a:xfrm>
      </p:grpSpPr>
      <p:sp>
        <p:nvSpPr>
          <p:cNvPr id="9" name="Text Placeholder 9"/>
          <p:cNvSpPr>
            <a:spLocks noGrp="1"/>
          </p:cNvSpPr>
          <p:nvPr>
            <p:ph type="body" sz="quarter" idx="10" hasCustomPrompt="1"/>
          </p:nvPr>
        </p:nvSpPr>
        <p:spPr>
          <a:xfrm>
            <a:off x="0" y="164637"/>
            <a:ext cx="9144000" cy="768085"/>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0" name="Text Placeholder 9"/>
          <p:cNvSpPr>
            <a:spLocks noGrp="1"/>
          </p:cNvSpPr>
          <p:nvPr>
            <p:ph type="body" sz="quarter" idx="11" hasCustomPrompt="1"/>
          </p:nvPr>
        </p:nvSpPr>
        <p:spPr>
          <a:xfrm>
            <a:off x="0" y="932723"/>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841028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Basic Layout">
    <p:spTree>
      <p:nvGrpSpPr>
        <p:cNvPr id="1" name=""/>
        <p:cNvGrpSpPr/>
        <p:nvPr/>
      </p:nvGrpSpPr>
      <p:grpSpPr>
        <a:xfrm>
          <a:off x="0" y="0"/>
          <a:ext cx="0" cy="0"/>
          <a:chOff x="0" y="0"/>
          <a:chExt cx="0" cy="0"/>
        </a:xfrm>
      </p:grpSpPr>
      <p:pic>
        <p:nvPicPr>
          <p:cNvPr id="2" name="Picture 3" descr="D:\Fullppt\005-PNG이미지\모니터.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2287" y="1700809"/>
            <a:ext cx="2923753" cy="33581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D:\Fullppt\005-PNG이미지\모니터.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2647" y="1700809"/>
            <a:ext cx="2923753" cy="3358159"/>
          </a:xfrm>
          <a:prstGeom prst="rect">
            <a:avLst/>
          </a:prstGeom>
          <a:noFill/>
          <a:extLst>
            <a:ext uri="{909E8E84-426E-40DD-AFC4-6F175D3DCCD1}">
              <a14:hiddenFill xmlns:a14="http://schemas.microsoft.com/office/drawing/2010/main">
                <a:solidFill>
                  <a:srgbClr val="FFFFFF"/>
                </a:solidFill>
              </a14:hiddenFill>
            </a:ext>
          </a:extLst>
        </p:spPr>
      </p:pic>
      <p:sp>
        <p:nvSpPr>
          <p:cNvPr id="4" name="Picture Placeholder 2"/>
          <p:cNvSpPr>
            <a:spLocks noGrp="1"/>
          </p:cNvSpPr>
          <p:nvPr>
            <p:ph type="pic" idx="1" hasCustomPrompt="1"/>
          </p:nvPr>
        </p:nvSpPr>
        <p:spPr>
          <a:xfrm>
            <a:off x="1582656" y="1832542"/>
            <a:ext cx="2700000" cy="211311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2" hasCustomPrompt="1"/>
          </p:nvPr>
        </p:nvSpPr>
        <p:spPr>
          <a:xfrm>
            <a:off x="4820964" y="1832542"/>
            <a:ext cx="2736000" cy="211311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Text Placeholder 9">
            <a:extLst>
              <a:ext uri="{FF2B5EF4-FFF2-40B4-BE49-F238E27FC236}">
                <a16:creationId xmlns:a16="http://schemas.microsoft.com/office/drawing/2014/main" id="{2F3CBFE9-6225-4EAB-9415-3558F6BE9A6F}"/>
              </a:ext>
            </a:extLst>
          </p:cNvPr>
          <p:cNvSpPr>
            <a:spLocks noGrp="1"/>
          </p:cNvSpPr>
          <p:nvPr>
            <p:ph type="body" sz="quarter" idx="10" hasCustomPrompt="1"/>
          </p:nvPr>
        </p:nvSpPr>
        <p:spPr>
          <a:xfrm>
            <a:off x="0" y="164637"/>
            <a:ext cx="9144000" cy="768085"/>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9" name="Text Placeholder 9">
            <a:extLst>
              <a:ext uri="{FF2B5EF4-FFF2-40B4-BE49-F238E27FC236}">
                <a16:creationId xmlns:a16="http://schemas.microsoft.com/office/drawing/2014/main" id="{9E9189EF-3C10-45A2-8749-4187192ACEC2}"/>
              </a:ext>
            </a:extLst>
          </p:cNvPr>
          <p:cNvSpPr>
            <a:spLocks noGrp="1"/>
          </p:cNvSpPr>
          <p:nvPr>
            <p:ph type="body" sz="quarter" idx="11" hasCustomPrompt="1"/>
          </p:nvPr>
        </p:nvSpPr>
        <p:spPr>
          <a:xfrm>
            <a:off x="0" y="932723"/>
            <a:ext cx="9144000" cy="384043"/>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39737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BE100E4-46A2-472C-BDA9-B7688892B306}" type="datetimeFigureOut">
              <a:rPr lang="id-ID" smtClean="0"/>
              <a:t>07/12/2021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70703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E100E4-46A2-472C-BDA9-B7688892B306}" type="datetimeFigureOut">
              <a:rPr lang="id-ID" smtClean="0"/>
              <a:t>07/12/2021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30139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CBE100E4-46A2-472C-BDA9-B7688892B306}" type="datetimeFigureOut">
              <a:rPr lang="id-ID" smtClean="0"/>
              <a:t>07/12/2021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50795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CBE100E4-46A2-472C-BDA9-B7688892B306}" type="datetimeFigureOut">
              <a:rPr lang="id-ID" smtClean="0"/>
              <a:t>07/12/2021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7364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CBE100E4-46A2-472C-BDA9-B7688892B306}" type="datetimeFigureOut">
              <a:rPr lang="id-ID" smtClean="0"/>
              <a:t>07/12/2021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69788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100E4-46A2-472C-BDA9-B7688892B306}" type="datetimeFigureOut">
              <a:rPr lang="id-ID" smtClean="0"/>
              <a:t>07/12/2021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33205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E100E4-46A2-472C-BDA9-B7688892B306}" type="datetimeFigureOut">
              <a:rPr lang="id-ID" smtClean="0"/>
              <a:t>07/12/2021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114292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E100E4-46A2-472C-BDA9-B7688892B306}" type="datetimeFigureOut">
              <a:rPr lang="id-ID" smtClean="0"/>
              <a:t>07/12/2021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19DC2D-CD2F-436A-8C45-F5715B4AAD4F}" type="slidenum">
              <a:rPr lang="id-ID" smtClean="0"/>
              <a:t>‹#›</a:t>
            </a:fld>
            <a:endParaRPr lang="id-ID"/>
          </a:p>
        </p:txBody>
      </p:sp>
    </p:spTree>
    <p:extLst>
      <p:ext uri="{BB962C8B-B14F-4D97-AF65-F5344CB8AC3E}">
        <p14:creationId xmlns:p14="http://schemas.microsoft.com/office/powerpoint/2010/main" val="351889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microsoft.com/office/2007/relationships/hdphoto" Target="../media/hdphoto1.wdp"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image" Target="../media/image1.jpeg" /><Relationship Id="rId2" Type="http://schemas.openxmlformats.org/officeDocument/2006/relationships/slideLayout" Target="../slideLayouts/slideLayout2.xml" /><Relationship Id="rId16" Type="http://schemas.openxmlformats.org/officeDocument/2006/relationships/theme" Target="../theme/theme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extLst>
              <a:ext uri="{BEBA8EAE-BF5A-486C-A8C5-ECC9F3942E4B}">
                <a14:imgProps xmlns:a14="http://schemas.microsoft.com/office/drawing/2010/main">
                  <a14:imgLayer r:embed="rId18">
                    <a14:imgEffect>
                      <a14:colorTemperature colorTemp="112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100E4-46A2-472C-BDA9-B7688892B306}" type="datetimeFigureOut">
              <a:rPr lang="id-ID" smtClean="0"/>
              <a:t>07/12/2021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9DC2D-CD2F-436A-8C45-F5715B4AAD4F}" type="slidenum">
              <a:rPr lang="id-ID" smtClean="0"/>
              <a:t>‹#›</a:t>
            </a:fld>
            <a:endParaRPr lang="id-ID"/>
          </a:p>
        </p:txBody>
      </p:sp>
    </p:spTree>
    <p:extLst>
      <p:ext uri="{BB962C8B-B14F-4D97-AF65-F5344CB8AC3E}">
        <p14:creationId xmlns:p14="http://schemas.microsoft.com/office/powerpoint/2010/main" val="553462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4" r:id="rId14"/>
    <p:sldLayoutId id="214748366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03848" y="3525012"/>
            <a:ext cx="5940152" cy="1440160"/>
          </a:xfrm>
        </p:spPr>
        <p:txBody>
          <a:bodyPr>
            <a:noAutofit/>
          </a:bodyPr>
          <a:lstStyle/>
          <a:p>
            <a:pPr lvl="0"/>
            <a:r>
              <a:rPr lang="id-ID" altLang="ko-KR" sz="4000" dirty="0">
                <a:latin typeface="Bernard MT Condensed" pitchFamily="18" charset="0"/>
                <a:ea typeface="맑은 고딕" pitchFamily="50" charset="-127"/>
              </a:rPr>
              <a:t>REBUILDING KERJASAMA DESA </a:t>
            </a:r>
          </a:p>
          <a:p>
            <a:pPr lvl="0"/>
            <a:r>
              <a:rPr lang="id-ID" altLang="ko-KR" sz="4000" dirty="0">
                <a:latin typeface="Bernard MT Condensed" pitchFamily="18" charset="0"/>
                <a:ea typeface="맑은 고딕" pitchFamily="50" charset="-127"/>
              </a:rPr>
              <a:t>DI BIDANG</a:t>
            </a:r>
          </a:p>
          <a:p>
            <a:pPr lvl="0"/>
            <a:r>
              <a:rPr lang="id-ID" altLang="ko-KR" sz="4000" dirty="0">
                <a:latin typeface="Bernard MT Condensed" pitchFamily="18" charset="0"/>
                <a:ea typeface="맑은 고딕" pitchFamily="50" charset="-127"/>
              </a:rPr>
              <a:t>PEMERINTAHAN DESA</a:t>
            </a:r>
            <a:endParaRPr lang="en-US" altLang="ko-KR" sz="4000" dirty="0">
              <a:latin typeface="Bernard MT Condensed" pitchFamily="18" charset="0"/>
            </a:endParaRPr>
          </a:p>
        </p:txBody>
      </p:sp>
      <p:grpSp>
        <p:nvGrpSpPr>
          <p:cNvPr id="6" name="Group 5"/>
          <p:cNvGrpSpPr/>
          <p:nvPr/>
        </p:nvGrpSpPr>
        <p:grpSpPr>
          <a:xfrm>
            <a:off x="2843808" y="3501008"/>
            <a:ext cx="129393" cy="1920213"/>
            <a:chOff x="3424672" y="2643758"/>
            <a:chExt cx="283232" cy="1584176"/>
          </a:xfrm>
        </p:grpSpPr>
        <p:sp>
          <p:nvSpPr>
            <p:cNvPr id="7" name="Rectangle 6"/>
            <p:cNvSpPr/>
            <p:nvPr userDrawn="1"/>
          </p:nvSpPr>
          <p:spPr>
            <a:xfrm>
              <a:off x="3635896" y="2643758"/>
              <a:ext cx="72008"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7"/>
            <p:cNvSpPr/>
            <p:nvPr userDrawn="1"/>
          </p:nvSpPr>
          <p:spPr>
            <a:xfrm>
              <a:off x="3565490" y="2643758"/>
              <a:ext cx="72007"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userDrawn="1"/>
          </p:nvSpPr>
          <p:spPr>
            <a:xfrm>
              <a:off x="3495081" y="2643758"/>
              <a:ext cx="72007"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userDrawn="1"/>
          </p:nvSpPr>
          <p:spPr>
            <a:xfrm>
              <a:off x="3424672" y="2643758"/>
              <a:ext cx="72008"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4815"/>
            <a:ext cx="219075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77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b="1" dirty="0">
                <a:latin typeface="Bahnschrift Condensed" pitchFamily="34" charset="0"/>
              </a:rPr>
              <a:t>FASILITATOR KERJASAMA ANTAR DESA</a:t>
            </a:r>
          </a:p>
        </p:txBody>
      </p:sp>
      <p:sp>
        <p:nvSpPr>
          <p:cNvPr id="4" name="Rectangle 3"/>
          <p:cNvSpPr/>
          <p:nvPr/>
        </p:nvSpPr>
        <p:spPr>
          <a:xfrm>
            <a:off x="2267744" y="2492896"/>
            <a:ext cx="6048672" cy="2554545"/>
          </a:xfrm>
          <a:prstGeom prst="rect">
            <a:avLst/>
          </a:prstGeom>
        </p:spPr>
        <p:txBody>
          <a:bodyPr wrap="square">
            <a:spAutoFit/>
          </a:bodyPr>
          <a:lstStyle/>
          <a:p>
            <a:r>
              <a:rPr lang="id-ID" sz="3200" dirty="0">
                <a:latin typeface="Bahnschrift Condensed" pitchFamily="34" charset="0"/>
              </a:rPr>
              <a:t>Camat atau sebutan lain atas nama bupati/wali kota memfasilitasi pelaksanaan kerja sama antar-Desa ataupun kerja sama Desa dengan pihak ketiga</a:t>
            </a:r>
            <a:r>
              <a:rPr lang="id-ID" dirty="0"/>
              <a:t>.</a:t>
            </a:r>
          </a:p>
        </p:txBody>
      </p:sp>
    </p:spTree>
    <p:extLst>
      <p:ext uri="{BB962C8B-B14F-4D97-AF65-F5344CB8AC3E}">
        <p14:creationId xmlns:p14="http://schemas.microsoft.com/office/powerpoint/2010/main" val="3979815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r>
              <a:rPr lang="id-ID" dirty="0">
                <a:latin typeface="Bernard MT Condensed" pitchFamily="18" charset="0"/>
              </a:rPr>
              <a:t>BIDANG DAN POTENSI DESA YANG BISA DIKERJASAMAKAN</a:t>
            </a:r>
          </a:p>
        </p:txBody>
      </p:sp>
      <p:sp>
        <p:nvSpPr>
          <p:cNvPr id="4" name="Rectangle 3"/>
          <p:cNvSpPr/>
          <p:nvPr/>
        </p:nvSpPr>
        <p:spPr>
          <a:xfrm>
            <a:off x="683568" y="1196752"/>
            <a:ext cx="8280920" cy="4801314"/>
          </a:xfrm>
          <a:prstGeom prst="rect">
            <a:avLst/>
          </a:prstGeom>
        </p:spPr>
        <p:txBody>
          <a:bodyPr wrap="square">
            <a:spAutoFit/>
          </a:bodyPr>
          <a:lstStyle/>
          <a:p>
            <a:pPr lvl="0"/>
            <a:r>
              <a:rPr lang="id-ID" dirty="0"/>
              <a:t>(1)   Bidang dan/atau potensi Desa yang menjadi kerja sama Desa meliputi bidang:</a:t>
            </a:r>
          </a:p>
          <a:p>
            <a:pPr lvl="1"/>
            <a:r>
              <a:rPr lang="id-ID" dirty="0"/>
              <a:t>Pemerintahan Desa;</a:t>
            </a:r>
          </a:p>
          <a:p>
            <a:pPr lvl="1"/>
            <a:r>
              <a:rPr lang="id-ID" dirty="0"/>
              <a:t>Pembangunan Desa;</a:t>
            </a:r>
          </a:p>
          <a:p>
            <a:pPr lvl="1"/>
            <a:r>
              <a:rPr lang="id-ID" dirty="0"/>
              <a:t>Pembinaan kemasyarakatan Desa; dan</a:t>
            </a:r>
          </a:p>
          <a:p>
            <a:pPr lvl="1"/>
            <a:r>
              <a:rPr lang="id-ID" dirty="0"/>
              <a:t>Pemberdayaan masyarakat Desa.</a:t>
            </a:r>
          </a:p>
          <a:p>
            <a:pPr marL="342900" lvl="0" indent="-342900">
              <a:buAutoNum type="arabicParenBoth" startAt="2"/>
            </a:pPr>
            <a:r>
              <a:rPr lang="id-ID" dirty="0"/>
              <a:t>  Bidang dan/atau potensi Desa sebagaimana dimaksud pada ayat (1) </a:t>
            </a:r>
          </a:p>
          <a:p>
            <a:pPr lvl="0"/>
            <a:r>
              <a:rPr lang="id-ID" dirty="0"/>
              <a:t>         yang dikerjasamakan antar-Desa, meliputi:</a:t>
            </a:r>
          </a:p>
          <a:p>
            <a:pPr lvl="1"/>
            <a:r>
              <a:rPr lang="id-ID" dirty="0"/>
              <a:t>(a)    pengembangan usaha bersama yang dimiliki oleh Desa untuk mencapai nilai  	ekonomi yang berdaya saing;</a:t>
            </a:r>
          </a:p>
          <a:p>
            <a:pPr marL="800100" lvl="1" indent="-342900">
              <a:buAutoNum type="alphaLcParenBoth" startAt="2"/>
            </a:pPr>
            <a:r>
              <a:rPr lang="id-ID" dirty="0"/>
              <a:t>   kegiatan	kemasyarakatan, pelayanan,	pembangunan dan pemberdayaan  	masyarakat antar-Desa; dan/atau </a:t>
            </a:r>
          </a:p>
          <a:p>
            <a:pPr marL="800100" lvl="1" indent="-342900">
              <a:buAutoNum type="alphaLcParenBoth" startAt="2"/>
            </a:pPr>
            <a:r>
              <a:rPr lang="id-ID" dirty="0"/>
              <a:t>  bidang keamanan dan ketertiban.</a:t>
            </a:r>
          </a:p>
          <a:p>
            <a:pPr marL="342900" lvl="0" indent="-342900">
              <a:buAutoNum type="arabicParenBoth" startAt="3"/>
            </a:pPr>
            <a:r>
              <a:rPr lang="id-ID" dirty="0"/>
              <a:t>  Bidang dan/atau potensi Desa sebagaimana dimaksud pada ayat (1) </a:t>
            </a:r>
          </a:p>
          <a:p>
            <a:pPr lvl="0"/>
            <a:r>
              <a:rPr lang="id-ID" dirty="0"/>
              <a:t>         yang  dikerjasamakan dengan pihak ketiga dalam rangka untuk mempercepat </a:t>
            </a:r>
          </a:p>
          <a:p>
            <a:pPr lvl="0"/>
            <a:r>
              <a:rPr lang="id-ID" dirty="0"/>
              <a:t>         dan meningkatkan penyelenggaraan Pemerintahan Desa, pelaksanaan </a:t>
            </a:r>
          </a:p>
          <a:p>
            <a:pPr lvl="0"/>
            <a:r>
              <a:rPr lang="id-ID" dirty="0"/>
              <a:t>         pembangunan Desa, pembinaan kemasyarakatan Desa dan pemberdayaan</a:t>
            </a:r>
          </a:p>
          <a:p>
            <a:pPr lvl="0"/>
            <a:r>
              <a:rPr lang="id-ID" dirty="0"/>
              <a:t>         masyarakat Desa.</a:t>
            </a:r>
          </a:p>
        </p:txBody>
      </p:sp>
    </p:spTree>
    <p:extLst>
      <p:ext uri="{BB962C8B-B14F-4D97-AF65-F5344CB8AC3E}">
        <p14:creationId xmlns:p14="http://schemas.microsoft.com/office/powerpoint/2010/main" val="426949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DOKUMEN PERENCANAAN KERJASAMA DESA</a:t>
            </a:r>
          </a:p>
        </p:txBody>
      </p:sp>
      <p:sp>
        <p:nvSpPr>
          <p:cNvPr id="4" name="Rectangle 3"/>
          <p:cNvSpPr/>
          <p:nvPr/>
        </p:nvSpPr>
        <p:spPr>
          <a:xfrm>
            <a:off x="1403648" y="1582341"/>
            <a:ext cx="6624736" cy="3170099"/>
          </a:xfrm>
          <a:prstGeom prst="rect">
            <a:avLst/>
          </a:prstGeom>
        </p:spPr>
        <p:txBody>
          <a:bodyPr wrap="square">
            <a:spAutoFit/>
          </a:bodyPr>
          <a:lstStyle/>
          <a:p>
            <a:pPr marL="342900" lvl="0" indent="-342900">
              <a:buFont typeface="+mj-lt"/>
              <a:buAutoNum type="arabicParenR"/>
            </a:pPr>
            <a:r>
              <a:rPr lang="id-ID" sz="2000" dirty="0">
                <a:latin typeface="Bahnschrift Condensed" pitchFamily="34" charset="0"/>
              </a:rPr>
              <a:t>Bidang dan/atau potensi Desa yang akan dikerjasamakan sebagaimana dimaksud dalam Pasal 9 Permendagri No 96 Tahun 2017 tertuang dalam RPJM Desa dan RKP Desa.</a:t>
            </a:r>
          </a:p>
          <a:p>
            <a:pPr marL="342900" lvl="0" indent="-342900">
              <a:buFont typeface="+mj-lt"/>
              <a:buAutoNum type="arabicParenR"/>
            </a:pPr>
            <a:r>
              <a:rPr lang="id-ID" sz="2000" dirty="0">
                <a:latin typeface="Bahnschrift Condensed" pitchFamily="34" charset="0"/>
              </a:rPr>
              <a:t>Dalam hal bidang dan/atau potensi Desa yang akan dikerjasamakan belum tertuang dalam RPJM Desa dan RKP Desa, dilakukan perubahan terhadap RPJM Desa dan RKP Desa.</a:t>
            </a:r>
          </a:p>
          <a:p>
            <a:pPr marL="342900" indent="-342900">
              <a:buFont typeface="+mj-lt"/>
              <a:buAutoNum type="arabicParenR"/>
            </a:pPr>
            <a:r>
              <a:rPr lang="id-ID" sz="2000" dirty="0">
                <a:latin typeface="Bahnschrift Condensed" pitchFamily="34" charset="0"/>
              </a:rPr>
              <a:t>Perubahan terhadap RPJM Desa dan RKPDesa sebagaimana dimaksud pada ayat (2) dilakukan melalui musyawarah perencanaan pembangunan Desa yang diadakan secara khusus dengan mekanisme perubahan.</a:t>
            </a:r>
          </a:p>
        </p:txBody>
      </p:sp>
    </p:spTree>
    <p:extLst>
      <p:ext uri="{BB962C8B-B14F-4D97-AF65-F5344CB8AC3E}">
        <p14:creationId xmlns:p14="http://schemas.microsoft.com/office/powerpoint/2010/main" val="563905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BKAD SEBAGAI PELAKSANA KERJASAMA DESA</a:t>
            </a:r>
          </a:p>
        </p:txBody>
      </p:sp>
      <p:sp>
        <p:nvSpPr>
          <p:cNvPr id="4" name="Rectangle 3"/>
          <p:cNvSpPr/>
          <p:nvPr/>
        </p:nvSpPr>
        <p:spPr>
          <a:xfrm>
            <a:off x="1403648" y="1582341"/>
            <a:ext cx="6840760" cy="4708981"/>
          </a:xfrm>
          <a:prstGeom prst="rect">
            <a:avLst/>
          </a:prstGeom>
        </p:spPr>
        <p:txBody>
          <a:bodyPr wrap="square">
            <a:spAutoFit/>
          </a:bodyPr>
          <a:lstStyle/>
          <a:p>
            <a:pPr lvl="0"/>
            <a:r>
              <a:rPr lang="id-ID" sz="2000" dirty="0">
                <a:latin typeface="Bahnschrift Condensed" pitchFamily="34" charset="0"/>
              </a:rPr>
              <a:t>(1)	Dalam rangka pelaksanaan kerja sama antar-Desa dapat ibentuk 	BKAD sesuai dengan kebutuhan Desa melalui mekanisme 	Musyawarah antar-Desa.</a:t>
            </a:r>
          </a:p>
          <a:p>
            <a:pPr lvl="0"/>
            <a:r>
              <a:rPr lang="id-ID" sz="2000" dirty="0">
                <a:latin typeface="Bahnschrift Condensed" pitchFamily="34" charset="0"/>
              </a:rPr>
              <a:t>(2)	BKAD terdiri atas:</a:t>
            </a:r>
          </a:p>
          <a:p>
            <a:pPr lvl="0"/>
            <a:r>
              <a:rPr lang="id-ID" sz="2000" dirty="0">
                <a:latin typeface="Bahnschrift Condensed" pitchFamily="34" charset="0"/>
              </a:rPr>
              <a:t>	a.     pemerintah Desa;</a:t>
            </a:r>
          </a:p>
          <a:p>
            <a:pPr lvl="0"/>
            <a:r>
              <a:rPr lang="id-ID" sz="2000" dirty="0">
                <a:latin typeface="Bahnschrift Condensed" pitchFamily="34" charset="0"/>
              </a:rPr>
              <a:t>	b.     anggota badan permusyawaratan Desa;</a:t>
            </a:r>
          </a:p>
          <a:p>
            <a:pPr lvl="0"/>
            <a:r>
              <a:rPr lang="id-ID" sz="2000" dirty="0">
                <a:latin typeface="Bahnschrift Condensed" pitchFamily="34" charset="0"/>
              </a:rPr>
              <a:t>	c.      lembaga kemasyarakatan Desa;</a:t>
            </a:r>
          </a:p>
          <a:p>
            <a:pPr lvl="0"/>
            <a:r>
              <a:rPr lang="id-ID" sz="2000" dirty="0">
                <a:latin typeface="Bahnschrift Condensed" pitchFamily="34" charset="0"/>
              </a:rPr>
              <a:t>	d.      lembaga Desa lainnya; dan</a:t>
            </a:r>
          </a:p>
          <a:p>
            <a:pPr lvl="0"/>
            <a:r>
              <a:rPr lang="id-ID" sz="2000" dirty="0">
                <a:latin typeface="Bahnschrift Condensed" pitchFamily="34" charset="0"/>
              </a:rPr>
              <a:t>	e.      tokoh masyarakat dengan mempertimbangkan 		         	         keadilan gender.</a:t>
            </a:r>
          </a:p>
          <a:p>
            <a:pPr lvl="0"/>
            <a:r>
              <a:rPr lang="id-ID" sz="2000" dirty="0">
                <a:latin typeface="Bahnschrift Condensed" pitchFamily="34" charset="0"/>
              </a:rPr>
              <a:t>(3)	Susunan organisasi, tata kerja dan pembentukan BKAD 	sebagaimana dimaksud pada ayat (1) ditetapkan dengan 	Peraturan  Bersama  Kepala   Desa   mengenai   kerja  sama Desa.</a:t>
            </a:r>
          </a:p>
          <a:p>
            <a:pPr lvl="0"/>
            <a:r>
              <a:rPr lang="id-ID" sz="2000" dirty="0">
                <a:latin typeface="Bahnschrift Condensed" pitchFamily="34" charset="0"/>
              </a:rPr>
              <a:t>(4)	BKAD bertanggungjawab kepada masing-masing Kepala Desa.</a:t>
            </a:r>
          </a:p>
          <a:p>
            <a:pPr marL="342900" lvl="0" indent="-342900">
              <a:buFont typeface="+mj-lt"/>
              <a:buAutoNum type="arabicParenR"/>
            </a:pPr>
            <a:endParaRPr lang="id-ID" sz="2000" dirty="0">
              <a:latin typeface="Bahnschrift Condensed" pitchFamily="34" charset="0"/>
            </a:endParaRPr>
          </a:p>
        </p:txBody>
      </p:sp>
    </p:spTree>
    <p:extLst>
      <p:ext uri="{BB962C8B-B14F-4D97-AF65-F5344CB8AC3E}">
        <p14:creationId xmlns:p14="http://schemas.microsoft.com/office/powerpoint/2010/main" val="365417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TUGAS BKAD</a:t>
            </a:r>
          </a:p>
        </p:txBody>
      </p:sp>
      <p:sp>
        <p:nvSpPr>
          <p:cNvPr id="4" name="Rectangle 3"/>
          <p:cNvSpPr/>
          <p:nvPr/>
        </p:nvSpPr>
        <p:spPr>
          <a:xfrm>
            <a:off x="1748524" y="1811432"/>
            <a:ext cx="6984776" cy="1938992"/>
          </a:xfrm>
          <a:prstGeom prst="rect">
            <a:avLst/>
          </a:prstGeom>
        </p:spPr>
        <p:txBody>
          <a:bodyPr wrap="square">
            <a:spAutoFit/>
          </a:bodyPr>
          <a:lstStyle/>
          <a:p>
            <a:r>
              <a:rPr lang="id-ID" sz="2400" dirty="0"/>
              <a:t>BKAD sebagaimana dimaksud dalam Pasal 11 Permendagri  No 96 tahun 2017</a:t>
            </a:r>
          </a:p>
          <a:p>
            <a:r>
              <a:rPr lang="id-ID" sz="2400" dirty="0"/>
              <a:t>mempunyai tugas mengelola kerja sama antar-Desa, meliputi mempersiapkan, melaksanakan dan melaporkan hasil pelaksanaan kerja sama.</a:t>
            </a:r>
          </a:p>
        </p:txBody>
      </p:sp>
    </p:spTree>
    <p:extLst>
      <p:ext uri="{BB962C8B-B14F-4D97-AF65-F5344CB8AC3E}">
        <p14:creationId xmlns:p14="http://schemas.microsoft.com/office/powerpoint/2010/main" val="37388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TATA CARA KERJASAMA ANTAR DESA</a:t>
            </a:r>
          </a:p>
        </p:txBody>
      </p:sp>
      <p:sp>
        <p:nvSpPr>
          <p:cNvPr id="5" name="Rectangle 4"/>
          <p:cNvSpPr/>
          <p:nvPr/>
        </p:nvSpPr>
        <p:spPr>
          <a:xfrm>
            <a:off x="2286000" y="1720840"/>
            <a:ext cx="5670376" cy="3416320"/>
          </a:xfrm>
          <a:prstGeom prst="rect">
            <a:avLst/>
          </a:prstGeom>
        </p:spPr>
        <p:txBody>
          <a:bodyPr wrap="square">
            <a:spAutoFit/>
          </a:bodyPr>
          <a:lstStyle/>
          <a:p>
            <a:r>
              <a:rPr lang="id-ID" sz="2400" dirty="0">
                <a:latin typeface="Bahnschrift Condensed" pitchFamily="34" charset="0"/>
              </a:rPr>
              <a:t>Kerja sama antar-Desa dilakukan melalui tahapan meliputi:</a:t>
            </a:r>
          </a:p>
          <a:p>
            <a:r>
              <a:rPr lang="id-ID" sz="2400" dirty="0">
                <a:latin typeface="Bahnschrift Condensed" pitchFamily="34" charset="0"/>
              </a:rPr>
              <a:t>a.    persiapan; </a:t>
            </a:r>
          </a:p>
          <a:p>
            <a:r>
              <a:rPr lang="id-ID" sz="2400" dirty="0">
                <a:latin typeface="Bahnschrift Condensed" pitchFamily="34" charset="0"/>
              </a:rPr>
              <a:t>b.    penawaran;</a:t>
            </a:r>
          </a:p>
          <a:p>
            <a:pPr marL="457200" indent="-457200">
              <a:buAutoNum type="alphaLcPeriod" startAt="3"/>
            </a:pPr>
            <a:r>
              <a:rPr lang="id-ID" sz="2400" dirty="0">
                <a:latin typeface="Bahnschrift Condensed" pitchFamily="34" charset="0"/>
              </a:rPr>
              <a:t>Penyusunan rancangan Peraturan Bersama</a:t>
            </a:r>
          </a:p>
          <a:p>
            <a:r>
              <a:rPr lang="id-ID" sz="2400" dirty="0">
                <a:latin typeface="Bahnschrift Condensed" pitchFamily="34" charset="0"/>
              </a:rPr>
              <a:t>       Kepala Desa;</a:t>
            </a:r>
          </a:p>
          <a:p>
            <a:r>
              <a:rPr lang="id-ID" sz="2400" dirty="0">
                <a:latin typeface="Bahnschrift Condensed" pitchFamily="34" charset="0"/>
              </a:rPr>
              <a:t>d.    penandatanganan;</a:t>
            </a:r>
          </a:p>
          <a:p>
            <a:r>
              <a:rPr lang="id-ID" sz="2400" dirty="0">
                <a:latin typeface="Bahnschrift Condensed" pitchFamily="34" charset="0"/>
              </a:rPr>
              <a:t>e.    pelaksanaan; dan</a:t>
            </a:r>
          </a:p>
          <a:p>
            <a:r>
              <a:rPr lang="id-ID" sz="2400" dirty="0">
                <a:latin typeface="Bahnschrift Condensed" pitchFamily="34" charset="0"/>
              </a:rPr>
              <a:t>f.     pelaporan</a:t>
            </a:r>
          </a:p>
        </p:txBody>
      </p:sp>
    </p:spTree>
    <p:extLst>
      <p:ext uri="{BB962C8B-B14F-4D97-AF65-F5344CB8AC3E}">
        <p14:creationId xmlns:p14="http://schemas.microsoft.com/office/powerpoint/2010/main" val="2058075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r>
              <a:rPr lang="id-ID" dirty="0">
                <a:solidFill>
                  <a:schemeClr val="tx1"/>
                </a:solidFill>
                <a:latin typeface="Bernard MT Condensed" pitchFamily="18" charset="0"/>
              </a:rPr>
              <a:t>KERJASAMA DENGAN PIHAK KETIGA ATAS PRAKARSA DESA</a:t>
            </a:r>
          </a:p>
        </p:txBody>
      </p:sp>
      <p:sp>
        <p:nvSpPr>
          <p:cNvPr id="5" name="Rectangle 4"/>
          <p:cNvSpPr/>
          <p:nvPr/>
        </p:nvSpPr>
        <p:spPr>
          <a:xfrm>
            <a:off x="1619672" y="1859340"/>
            <a:ext cx="6048672" cy="3970318"/>
          </a:xfrm>
          <a:prstGeom prst="rect">
            <a:avLst/>
          </a:prstGeom>
        </p:spPr>
        <p:txBody>
          <a:bodyPr wrap="square">
            <a:spAutoFit/>
          </a:bodyPr>
          <a:lstStyle/>
          <a:p>
            <a:r>
              <a:rPr lang="id-ID" sz="2800" dirty="0"/>
              <a:t>Kerja  Sama dengan  Pihak  Ketiga atas prakarsa Desa dilakukan melalui tahapan meliputi:</a:t>
            </a:r>
          </a:p>
          <a:p>
            <a:r>
              <a:rPr lang="id-ID" sz="2800" dirty="0"/>
              <a:t>a. persiapan;</a:t>
            </a:r>
          </a:p>
          <a:p>
            <a:r>
              <a:rPr lang="id-ID" sz="2800" dirty="0"/>
              <a:t>b. penawaran;</a:t>
            </a:r>
          </a:p>
          <a:p>
            <a:r>
              <a:rPr lang="id-ID" sz="2800" dirty="0"/>
              <a:t>c. penyusunan Perjanjian Bersama;</a:t>
            </a:r>
          </a:p>
          <a:p>
            <a:r>
              <a:rPr lang="id-ID" sz="2800" dirty="0"/>
              <a:t>d. penandatanganan;</a:t>
            </a:r>
          </a:p>
          <a:p>
            <a:r>
              <a:rPr lang="id-ID" sz="2800" dirty="0"/>
              <a:t>e. pelaksanaan; dan</a:t>
            </a:r>
          </a:p>
          <a:p>
            <a:r>
              <a:rPr lang="id-ID" sz="2800" dirty="0"/>
              <a:t>f.  pelaporan</a:t>
            </a:r>
          </a:p>
        </p:txBody>
      </p:sp>
    </p:spTree>
    <p:extLst>
      <p:ext uri="{BB962C8B-B14F-4D97-AF65-F5344CB8AC3E}">
        <p14:creationId xmlns:p14="http://schemas.microsoft.com/office/powerpoint/2010/main" val="3937713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BERAKHIRNYA KERJASAMA DESA</a:t>
            </a:r>
          </a:p>
        </p:txBody>
      </p:sp>
      <p:sp>
        <p:nvSpPr>
          <p:cNvPr id="5" name="Rectangle 4"/>
          <p:cNvSpPr/>
          <p:nvPr/>
        </p:nvSpPr>
        <p:spPr>
          <a:xfrm>
            <a:off x="1197612" y="1196752"/>
            <a:ext cx="7766876" cy="4247317"/>
          </a:xfrm>
          <a:prstGeom prst="rect">
            <a:avLst/>
          </a:prstGeom>
        </p:spPr>
        <p:txBody>
          <a:bodyPr wrap="square">
            <a:spAutoFit/>
          </a:bodyPr>
          <a:lstStyle/>
          <a:p>
            <a:r>
              <a:rPr lang="id-ID" dirty="0"/>
              <a:t>Kerja sama Desa berakhir apabila:</a:t>
            </a:r>
          </a:p>
          <a:p>
            <a:pPr marL="342900" indent="-342900">
              <a:buAutoNum type="alphaLcPeriod"/>
            </a:pPr>
            <a:r>
              <a:rPr lang="id-ID" dirty="0"/>
              <a:t>Terdapat kesepakatan para pihak melalui prosedur yang ditetapkan dalam  </a:t>
            </a:r>
          </a:p>
          <a:p>
            <a:r>
              <a:rPr lang="id-ID" dirty="0"/>
              <a:t>       kesepakatan atau perjanjian;</a:t>
            </a:r>
          </a:p>
          <a:p>
            <a:pPr marL="342900" indent="-342900">
              <a:buAutoNum type="alphaLcPeriod" startAt="2"/>
            </a:pPr>
            <a:r>
              <a:rPr lang="id-ID" dirty="0"/>
              <a:t>Tujuan kesepakatan atau perjanjian telah tercapai;</a:t>
            </a:r>
          </a:p>
          <a:p>
            <a:pPr marL="342900" indent="-342900">
              <a:buAutoNum type="alphaLcPeriod" startAt="3"/>
            </a:pPr>
            <a:r>
              <a:rPr lang="id-ID" dirty="0"/>
              <a:t>Terdapat keadaan luar biasa yang mengakibatkan kesepakatan atau </a:t>
            </a:r>
          </a:p>
          <a:p>
            <a:r>
              <a:rPr lang="id-ID" dirty="0"/>
              <a:t>       perjanjian kerja sama tidak dapat dilaksanakan;</a:t>
            </a:r>
          </a:p>
          <a:p>
            <a:pPr marL="342900" indent="-342900">
              <a:buAutoNum type="alphaLcPeriod" startAt="4"/>
            </a:pPr>
            <a:r>
              <a:rPr lang="id-ID" dirty="0"/>
              <a:t>Salah satu pihak tidak melaksanakan atau melanggar ketentuan </a:t>
            </a:r>
          </a:p>
          <a:p>
            <a:r>
              <a:rPr lang="id-ID" dirty="0"/>
              <a:t>       kesepakatan atau perjanjian;</a:t>
            </a:r>
          </a:p>
          <a:p>
            <a:pPr marL="342900" indent="-342900">
              <a:buAutoNum type="alphaLcPeriod" startAt="5"/>
            </a:pPr>
            <a:r>
              <a:rPr lang="id-ID" dirty="0"/>
              <a:t>Dibuat kesepakatan atau perjanjian baru yang menggantikan </a:t>
            </a:r>
          </a:p>
          <a:p>
            <a:r>
              <a:rPr lang="id-ID" dirty="0"/>
              <a:t>       kesepakatan atau perjanjian lama;</a:t>
            </a:r>
          </a:p>
          <a:p>
            <a:r>
              <a:rPr lang="id-ID" dirty="0"/>
              <a:t>f.     Bertentangan dengan ketentuan peraturan perundang- undangan;</a:t>
            </a:r>
          </a:p>
          <a:p>
            <a:r>
              <a:rPr lang="id-ID" dirty="0"/>
              <a:t>g.    Objek kesepakatan atau perjanjian hilang;</a:t>
            </a:r>
          </a:p>
          <a:p>
            <a:pPr marL="342900" indent="-342900">
              <a:buAutoNum type="alphaLcPeriod" startAt="8"/>
            </a:pPr>
            <a:r>
              <a:rPr lang="id-ID" dirty="0"/>
              <a:t>Terdapat hal yang merugikan kepentingan masyarakat Desa, daerah, </a:t>
            </a:r>
          </a:p>
          <a:p>
            <a:r>
              <a:rPr lang="id-ID" dirty="0"/>
              <a:t>       atau nasional; atau</a:t>
            </a:r>
          </a:p>
          <a:p>
            <a:r>
              <a:rPr lang="id-ID" dirty="0"/>
              <a:t>i.     Berakhirnya masa kesepakatan atau perjanjian.</a:t>
            </a:r>
          </a:p>
        </p:txBody>
      </p:sp>
    </p:spTree>
    <p:extLst>
      <p:ext uri="{BB962C8B-B14F-4D97-AF65-F5344CB8AC3E}">
        <p14:creationId xmlns:p14="http://schemas.microsoft.com/office/powerpoint/2010/main" val="284867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PERSELISIHAN DALAM KERJASAMA DESA</a:t>
            </a:r>
          </a:p>
        </p:txBody>
      </p:sp>
      <p:sp>
        <p:nvSpPr>
          <p:cNvPr id="4" name="Rectangle 3"/>
          <p:cNvSpPr/>
          <p:nvPr/>
        </p:nvSpPr>
        <p:spPr>
          <a:xfrm>
            <a:off x="1619672" y="1978729"/>
            <a:ext cx="6768752" cy="1384995"/>
          </a:xfrm>
          <a:prstGeom prst="rect">
            <a:avLst/>
          </a:prstGeom>
        </p:spPr>
        <p:txBody>
          <a:bodyPr wrap="square">
            <a:spAutoFit/>
          </a:bodyPr>
          <a:lstStyle/>
          <a:p>
            <a:r>
              <a:rPr lang="id-ID" sz="2800" dirty="0"/>
              <a:t>Setiap perselisihan yang timbul dalam kerja sama Desa diselesaikan secara musyawarah serta dilandasi semangat kekeluargaan</a:t>
            </a:r>
          </a:p>
        </p:txBody>
      </p:sp>
    </p:spTree>
    <p:extLst>
      <p:ext uri="{BB962C8B-B14F-4D97-AF65-F5344CB8AC3E}">
        <p14:creationId xmlns:p14="http://schemas.microsoft.com/office/powerpoint/2010/main" val="3643311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r>
              <a:rPr lang="id-ID" dirty="0">
                <a:latin typeface="Bernard MT Condensed" pitchFamily="18" charset="0"/>
              </a:rPr>
              <a:t>LANGKAH PENYELESAIAN PERSELISIHAN KERJASAMA DESA</a:t>
            </a:r>
          </a:p>
        </p:txBody>
      </p:sp>
      <p:sp>
        <p:nvSpPr>
          <p:cNvPr id="5" name="Rectangle 4"/>
          <p:cNvSpPr/>
          <p:nvPr/>
        </p:nvSpPr>
        <p:spPr>
          <a:xfrm>
            <a:off x="1169902" y="1412776"/>
            <a:ext cx="7218521" cy="4247317"/>
          </a:xfrm>
          <a:prstGeom prst="rect">
            <a:avLst/>
          </a:prstGeom>
        </p:spPr>
        <p:txBody>
          <a:bodyPr wrap="square">
            <a:spAutoFit/>
          </a:bodyPr>
          <a:lstStyle/>
          <a:p>
            <a:r>
              <a:rPr lang="id-ID" dirty="0"/>
              <a:t>(1)	Apabila terjadi perselisihan kerja sama Desa dalam satu 	wilayah kecamatan, penyelesaiannya difasilitasi dan 	diselesaikan oleh camat atau sebutan lain.</a:t>
            </a:r>
          </a:p>
          <a:p>
            <a:r>
              <a:rPr lang="id-ID" dirty="0"/>
              <a:t>(2)	Apabila terjadi perselisihan kerja sama Desa pada wilayah 	kecamatan yang berbeda pada satu daerah kabupaten/kota 	difasilitasi dan diselesaikan oleh bupati/walikota.</a:t>
            </a:r>
          </a:p>
          <a:p>
            <a:r>
              <a:rPr lang="id-ID" dirty="0"/>
              <a:t>(3)	Penyelesaian perselisihan sebagaimana dimaksud pada ayat (1) 	dan ayat (2) untuk kerja sama antar Desa bersifat final dan 	ditetapkan dalam berita acara yang ditandatangani oleh para 	pihak dan pejabat yang memfasilitasi penyelesaian 	perselisihan.</a:t>
            </a:r>
          </a:p>
          <a:p>
            <a:r>
              <a:rPr lang="id-ID" dirty="0"/>
              <a:t>(4)	Penyelesaian perselisihan sebagaimana dimaksud pada ayat (1) 	dan ayat (2) untuk kerja sama Desa dengan pihak ketiga yang 	tidak dapat terselesaikan dilakukan melalui proses arbitrase 	sesuai dengan ketentuan peraturan perundang-undangan.</a:t>
            </a:r>
          </a:p>
        </p:txBody>
      </p:sp>
    </p:spTree>
    <p:extLst>
      <p:ext uri="{BB962C8B-B14F-4D97-AF65-F5344CB8AC3E}">
        <p14:creationId xmlns:p14="http://schemas.microsoft.com/office/powerpoint/2010/main" val="131990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altLang="ko-KR" b="1" dirty="0">
                <a:solidFill>
                  <a:schemeClr val="tx1">
                    <a:lumMod val="75000"/>
                    <a:lumOff val="25000"/>
                  </a:schemeClr>
                </a:solidFill>
              </a:rPr>
              <a:t>                               </a:t>
            </a:r>
            <a:r>
              <a:rPr lang="id-ID" altLang="ko-KR" b="1" dirty="0">
                <a:solidFill>
                  <a:schemeClr val="tx1">
                    <a:lumMod val="75000"/>
                    <a:lumOff val="25000"/>
                  </a:schemeClr>
                </a:solidFill>
                <a:latin typeface="Merriweather Black" pitchFamily="2" charset="0"/>
              </a:rPr>
              <a:t>LANDASAN YURIDIS</a:t>
            </a:r>
            <a:endParaRPr lang="ko-KR" altLang="en-US" b="1" dirty="0">
              <a:solidFill>
                <a:schemeClr val="tx1">
                  <a:lumMod val="75000"/>
                  <a:lumOff val="25000"/>
                </a:schemeClr>
              </a:solidFill>
              <a:latin typeface="Merriweather Black" pitchFamily="2" charset="0"/>
            </a:endParaRPr>
          </a:p>
        </p:txBody>
      </p:sp>
      <p:grpSp>
        <p:nvGrpSpPr>
          <p:cNvPr id="6" name="Group 5"/>
          <p:cNvGrpSpPr/>
          <p:nvPr/>
        </p:nvGrpSpPr>
        <p:grpSpPr>
          <a:xfrm>
            <a:off x="899592" y="2028674"/>
            <a:ext cx="864096" cy="1584117"/>
            <a:chOff x="2391994" y="1635646"/>
            <a:chExt cx="805454" cy="1584088"/>
          </a:xfrm>
        </p:grpSpPr>
        <p:sp>
          <p:nvSpPr>
            <p:cNvPr id="4" name="Rectangle 3"/>
            <p:cNvSpPr/>
            <p:nvPr/>
          </p:nvSpPr>
          <p:spPr>
            <a:xfrm>
              <a:off x="2391994" y="1635646"/>
              <a:ext cx="805454" cy="79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Isosceles Triangle 4"/>
            <p:cNvSpPr/>
            <p:nvPr/>
          </p:nvSpPr>
          <p:spPr>
            <a:xfrm rot="10800000">
              <a:off x="2391994" y="2427734"/>
              <a:ext cx="805454" cy="79200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10" name="TextBox 9"/>
          <p:cNvSpPr txBox="1"/>
          <p:nvPr/>
        </p:nvSpPr>
        <p:spPr>
          <a:xfrm>
            <a:off x="1835696" y="2096677"/>
            <a:ext cx="2664296" cy="707886"/>
          </a:xfrm>
          <a:prstGeom prst="rect">
            <a:avLst/>
          </a:prstGeom>
          <a:noFill/>
        </p:spPr>
        <p:txBody>
          <a:bodyPr wrap="square" rtlCol="0">
            <a:spAutoFit/>
          </a:bodyPr>
          <a:lstStyle/>
          <a:p>
            <a:r>
              <a:rPr lang="id-ID" altLang="ko-KR" sz="2000" b="1" dirty="0">
                <a:solidFill>
                  <a:schemeClr val="tx1">
                    <a:lumMod val="95000"/>
                    <a:lumOff val="5000"/>
                  </a:schemeClr>
                </a:solidFill>
                <a:latin typeface="Bahnschrift Condensed" pitchFamily="34" charset="0"/>
                <a:cs typeface="Arial" pitchFamily="34" charset="0"/>
              </a:rPr>
              <a:t>UU NO 6 TAHUN 2014 TENTANG DESA</a:t>
            </a:r>
            <a:endParaRPr lang="ko-KR" altLang="en-US" sz="2000" b="1" dirty="0">
              <a:solidFill>
                <a:schemeClr val="tx1">
                  <a:lumMod val="95000"/>
                  <a:lumOff val="5000"/>
                </a:schemeClr>
              </a:solidFill>
              <a:latin typeface="Bahnschrift Condensed" pitchFamily="34" charset="0"/>
              <a:cs typeface="Arial" pitchFamily="34" charset="0"/>
            </a:endParaRPr>
          </a:p>
        </p:txBody>
      </p:sp>
      <p:sp>
        <p:nvSpPr>
          <p:cNvPr id="11" name="TextBox 10"/>
          <p:cNvSpPr txBox="1"/>
          <p:nvPr/>
        </p:nvSpPr>
        <p:spPr>
          <a:xfrm>
            <a:off x="977081" y="2085671"/>
            <a:ext cx="709121" cy="646331"/>
          </a:xfrm>
          <a:prstGeom prst="rect">
            <a:avLst/>
          </a:prstGeom>
          <a:noFill/>
        </p:spPr>
        <p:txBody>
          <a:bodyPr wrap="square" rtlCol="0">
            <a:spAutoFit/>
          </a:bodyPr>
          <a:lstStyle/>
          <a:p>
            <a:pPr algn="ctr"/>
            <a:r>
              <a:rPr lang="en-US" altLang="ko-KR" sz="3600" b="1" dirty="0">
                <a:solidFill>
                  <a:schemeClr val="bg1"/>
                </a:solidFill>
                <a:cs typeface="Arial" pitchFamily="34" charset="0"/>
              </a:rPr>
              <a:t>01</a:t>
            </a:r>
            <a:endParaRPr lang="ko-KR" altLang="en-US" sz="3600" b="1" dirty="0">
              <a:solidFill>
                <a:schemeClr val="bg1"/>
              </a:solidFill>
              <a:cs typeface="Arial" pitchFamily="34" charset="0"/>
            </a:endParaRPr>
          </a:p>
        </p:txBody>
      </p:sp>
      <p:grpSp>
        <p:nvGrpSpPr>
          <p:cNvPr id="12" name="Group 11"/>
          <p:cNvGrpSpPr/>
          <p:nvPr/>
        </p:nvGrpSpPr>
        <p:grpSpPr>
          <a:xfrm>
            <a:off x="4600779" y="2028718"/>
            <a:ext cx="864096" cy="1584117"/>
            <a:chOff x="2391994" y="1635646"/>
            <a:chExt cx="805454" cy="1584088"/>
          </a:xfrm>
          <a:solidFill>
            <a:srgbClr val="98DFBB"/>
          </a:solidFill>
        </p:grpSpPr>
        <p:sp>
          <p:nvSpPr>
            <p:cNvPr id="13" name="Rectangle 12"/>
            <p:cNvSpPr/>
            <p:nvPr/>
          </p:nvSpPr>
          <p:spPr>
            <a:xfrm>
              <a:off x="2391994" y="1635646"/>
              <a:ext cx="805454" cy="7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Isosceles Triangle 13"/>
            <p:cNvSpPr/>
            <p:nvPr/>
          </p:nvSpPr>
          <p:spPr>
            <a:xfrm rot="10800000">
              <a:off x="2391994" y="2427734"/>
              <a:ext cx="805454" cy="792000"/>
            </a:xfrm>
            <a:prstGeom prst="triangl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5" name="Group 14"/>
          <p:cNvGrpSpPr/>
          <p:nvPr/>
        </p:nvGrpSpPr>
        <p:grpSpPr>
          <a:xfrm>
            <a:off x="5552521" y="1988499"/>
            <a:ext cx="3591480" cy="2510353"/>
            <a:chOff x="314200" y="2370243"/>
            <a:chExt cx="2361958" cy="1882765"/>
          </a:xfrm>
          <a:noFill/>
        </p:grpSpPr>
        <p:sp>
          <p:nvSpPr>
            <p:cNvPr id="16" name="TextBox 15"/>
            <p:cNvSpPr txBox="1"/>
            <p:nvPr/>
          </p:nvSpPr>
          <p:spPr>
            <a:xfrm>
              <a:off x="314200" y="3145012"/>
              <a:ext cx="2361958" cy="1107996"/>
            </a:xfrm>
            <a:prstGeom prst="rect">
              <a:avLst/>
            </a:prstGeom>
            <a:grpFill/>
          </p:spPr>
          <p:txBody>
            <a:bodyPr wrap="square" rtlCol="0">
              <a:spAutoFit/>
            </a:bodyPr>
            <a:lstStyle/>
            <a:p>
              <a:r>
                <a:rPr lang="id-ID" altLang="ko-KR" dirty="0">
                  <a:solidFill>
                    <a:schemeClr val="tx1">
                      <a:lumMod val="75000"/>
                      <a:lumOff val="25000"/>
                    </a:schemeClr>
                  </a:solidFill>
                  <a:latin typeface="Bahnschrift" pitchFamily="34" charset="0"/>
                  <a:cs typeface="Arial" pitchFamily="34" charset="0"/>
                </a:rPr>
                <a:t>Sebagai perubahan atas </a:t>
              </a:r>
            </a:p>
            <a:p>
              <a:r>
                <a:rPr lang="id-ID" altLang="ko-KR" b="1" dirty="0">
                  <a:solidFill>
                    <a:schemeClr val="tx1">
                      <a:lumMod val="75000"/>
                      <a:lumOff val="25000"/>
                    </a:schemeClr>
                  </a:solidFill>
                  <a:latin typeface="Bahnschrift Condensed" pitchFamily="34" charset="0"/>
                  <a:cs typeface="Arial" pitchFamily="34" charset="0"/>
                </a:rPr>
                <a:t>PERATURAN PEMERINTAH NO.43 TAHUN 2014 </a:t>
              </a:r>
            </a:p>
            <a:p>
              <a:r>
                <a:rPr lang="id-ID" altLang="ko-KR" dirty="0">
                  <a:solidFill>
                    <a:schemeClr val="tx1">
                      <a:lumMod val="75000"/>
                      <a:lumOff val="25000"/>
                    </a:schemeClr>
                  </a:solidFill>
                  <a:latin typeface="Bahnschrift Condensed" pitchFamily="34" charset="0"/>
                  <a:cs typeface="Arial" pitchFamily="34" charset="0"/>
                </a:rPr>
                <a:t>Tentang Peraturan Pelaksanaan </a:t>
              </a:r>
            </a:p>
            <a:p>
              <a:r>
                <a:rPr lang="id-ID" altLang="ko-KR" b="1" dirty="0">
                  <a:solidFill>
                    <a:schemeClr val="tx1">
                      <a:lumMod val="75000"/>
                      <a:lumOff val="25000"/>
                    </a:schemeClr>
                  </a:solidFill>
                  <a:latin typeface="Bahnschrift Condensed" pitchFamily="34" charset="0"/>
                  <a:cs typeface="Arial" pitchFamily="34" charset="0"/>
                </a:rPr>
                <a:t>UU NO 6 TAHUN 2014 TENTANG DESA</a:t>
              </a:r>
              <a:endParaRPr lang="ko-KR" altLang="en-US" b="1" dirty="0">
                <a:solidFill>
                  <a:schemeClr val="tx1">
                    <a:lumMod val="75000"/>
                    <a:lumOff val="25000"/>
                  </a:schemeClr>
                </a:solidFill>
                <a:latin typeface="Bahnschrift Condensed" pitchFamily="34" charset="0"/>
                <a:cs typeface="Arial" pitchFamily="34" charset="0"/>
              </a:endParaRPr>
            </a:p>
            <a:p>
              <a:endParaRPr lang="en-US" altLang="ko-KR" dirty="0">
                <a:solidFill>
                  <a:schemeClr val="tx1">
                    <a:lumMod val="75000"/>
                    <a:lumOff val="25000"/>
                  </a:schemeClr>
                </a:solidFill>
                <a:latin typeface="Bahnschrift Condensed" pitchFamily="34" charset="0"/>
                <a:cs typeface="Arial" pitchFamily="34" charset="0"/>
              </a:endParaRPr>
            </a:p>
          </p:txBody>
        </p:sp>
        <p:sp>
          <p:nvSpPr>
            <p:cNvPr id="17" name="TextBox 16"/>
            <p:cNvSpPr txBox="1"/>
            <p:nvPr/>
          </p:nvSpPr>
          <p:spPr>
            <a:xfrm>
              <a:off x="361474" y="2370243"/>
              <a:ext cx="1941616" cy="530915"/>
            </a:xfrm>
            <a:prstGeom prst="rect">
              <a:avLst/>
            </a:prstGeom>
            <a:noFill/>
          </p:spPr>
          <p:txBody>
            <a:bodyPr wrap="square" rtlCol="0">
              <a:spAutoFit/>
            </a:bodyPr>
            <a:lstStyle/>
            <a:p>
              <a:pPr>
                <a:defRPr/>
              </a:pPr>
              <a:r>
                <a:rPr lang="id-ID" altLang="ko-KR" sz="2000" b="1" dirty="0">
                  <a:solidFill>
                    <a:schemeClr val="tx1">
                      <a:lumMod val="75000"/>
                      <a:lumOff val="25000"/>
                    </a:schemeClr>
                  </a:solidFill>
                  <a:latin typeface="Bahnschrift Condensed" pitchFamily="34" charset="0"/>
                  <a:cs typeface="Arial" pitchFamily="34" charset="0"/>
                </a:rPr>
                <a:t>PERATURAN PEMERINTAH</a:t>
              </a:r>
            </a:p>
            <a:p>
              <a:pPr>
                <a:defRPr/>
              </a:pPr>
              <a:r>
                <a:rPr lang="id-ID" altLang="ko-KR" sz="2000" b="1" dirty="0">
                  <a:solidFill>
                    <a:schemeClr val="tx1">
                      <a:lumMod val="75000"/>
                      <a:lumOff val="25000"/>
                    </a:schemeClr>
                  </a:solidFill>
                  <a:latin typeface="Bahnschrift Condensed" pitchFamily="34" charset="0"/>
                  <a:cs typeface="Arial" pitchFamily="34" charset="0"/>
                </a:rPr>
                <a:t> NO. 47 TAHUN 2015 PASAL 149</a:t>
              </a:r>
              <a:endParaRPr lang="en-US" altLang="ko-KR" sz="2000" b="1" dirty="0">
                <a:solidFill>
                  <a:schemeClr val="tx1">
                    <a:lumMod val="75000"/>
                    <a:lumOff val="25000"/>
                  </a:schemeClr>
                </a:solidFill>
                <a:latin typeface="Bahnschrift Condensed" pitchFamily="34" charset="0"/>
                <a:cs typeface="Arial" pitchFamily="34" charset="0"/>
              </a:endParaRPr>
            </a:p>
          </p:txBody>
        </p:sp>
      </p:grpSp>
      <p:sp>
        <p:nvSpPr>
          <p:cNvPr id="18" name="TextBox 17"/>
          <p:cNvSpPr txBox="1"/>
          <p:nvPr/>
        </p:nvSpPr>
        <p:spPr>
          <a:xfrm>
            <a:off x="4678266" y="2158232"/>
            <a:ext cx="709121" cy="646331"/>
          </a:xfrm>
          <a:prstGeom prst="rect">
            <a:avLst/>
          </a:prstGeom>
          <a:noFill/>
        </p:spPr>
        <p:txBody>
          <a:bodyPr wrap="square" rtlCol="0">
            <a:spAutoFit/>
          </a:bodyPr>
          <a:lstStyle/>
          <a:p>
            <a:pPr algn="ctr"/>
            <a:r>
              <a:rPr lang="en-US" altLang="ko-KR" sz="3600" b="1" dirty="0">
                <a:solidFill>
                  <a:schemeClr val="bg1"/>
                </a:solidFill>
                <a:cs typeface="Arial" pitchFamily="34" charset="0"/>
              </a:rPr>
              <a:t>02</a:t>
            </a:r>
            <a:endParaRPr lang="ko-KR" altLang="en-US" sz="3600" b="1" dirty="0">
              <a:solidFill>
                <a:schemeClr val="bg1"/>
              </a:solidFill>
              <a:cs typeface="Arial" pitchFamily="34" charset="0"/>
            </a:endParaRPr>
          </a:p>
        </p:txBody>
      </p:sp>
    </p:spTree>
    <p:extLst>
      <p:ext uri="{BB962C8B-B14F-4D97-AF65-F5344CB8AC3E}">
        <p14:creationId xmlns:p14="http://schemas.microsoft.com/office/powerpoint/2010/main" val="2970459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HASIL KERJASAMA DESA</a:t>
            </a:r>
          </a:p>
        </p:txBody>
      </p:sp>
      <p:sp>
        <p:nvSpPr>
          <p:cNvPr id="6" name="Rectangle 5"/>
          <p:cNvSpPr/>
          <p:nvPr/>
        </p:nvSpPr>
        <p:spPr>
          <a:xfrm>
            <a:off x="1331640" y="1720840"/>
            <a:ext cx="6696744" cy="2308324"/>
          </a:xfrm>
          <a:prstGeom prst="rect">
            <a:avLst/>
          </a:prstGeom>
        </p:spPr>
        <p:txBody>
          <a:bodyPr wrap="square">
            <a:spAutoFit/>
          </a:bodyPr>
          <a:lstStyle/>
          <a:p>
            <a:r>
              <a:rPr lang="id-ID" dirty="0"/>
              <a:t>(1)	Hasil pelaksanaan kerja sama Desa berupa uang 	merupakan pendapatan Desa dan wajib masuk ke rekening 	kas Desa.</a:t>
            </a:r>
          </a:p>
          <a:p>
            <a:r>
              <a:rPr lang="id-ID" dirty="0"/>
              <a:t>(2)	Hasil pelaksanaan kerja sama Desa berupa barang menjadi 	aset Desa.</a:t>
            </a:r>
          </a:p>
          <a:p>
            <a:r>
              <a:rPr lang="id-ID" dirty="0"/>
              <a:t>(3)	Hasil pelaksanaan kerja sama Desa sebagaimana dimaksud 	dalam Pasal 20, digunakan untuk meningkatkan pelayanan 	dan kesejahteraan masyarakat Desa.</a:t>
            </a:r>
          </a:p>
        </p:txBody>
      </p:sp>
    </p:spTree>
    <p:extLst>
      <p:ext uri="{BB962C8B-B14F-4D97-AF65-F5344CB8AC3E}">
        <p14:creationId xmlns:p14="http://schemas.microsoft.com/office/powerpoint/2010/main" val="204632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id-ID" dirty="0">
                <a:latin typeface="Bernard MT Condensed" pitchFamily="18" charset="0"/>
              </a:rPr>
              <a:t>PELAPORAN DAN EVALUASI HASIL KERJASAMA DESA</a:t>
            </a:r>
          </a:p>
        </p:txBody>
      </p:sp>
      <p:sp>
        <p:nvSpPr>
          <p:cNvPr id="5" name="Rectangle 4"/>
          <p:cNvSpPr/>
          <p:nvPr/>
        </p:nvSpPr>
        <p:spPr>
          <a:xfrm>
            <a:off x="1061980" y="1052736"/>
            <a:ext cx="7344816" cy="4801314"/>
          </a:xfrm>
          <a:prstGeom prst="rect">
            <a:avLst/>
          </a:prstGeom>
        </p:spPr>
        <p:txBody>
          <a:bodyPr wrap="square">
            <a:spAutoFit/>
          </a:bodyPr>
          <a:lstStyle/>
          <a:p>
            <a:r>
              <a:rPr lang="id-ID" dirty="0"/>
              <a:t>(1)	BKAD melaporkan hasil pelaksanaan kerja sama antar- Desa 	kepada Kepala Desa dengan tembusan kepada BPD.</a:t>
            </a:r>
          </a:p>
          <a:p>
            <a:r>
              <a:rPr lang="id-ID" dirty="0"/>
              <a:t>(2)	Pemerintah Desa melaporkan hasil pelaksanaan	kerja sama Desa 	dengan pihak ketiga dalam Musyawarah Desa.</a:t>
            </a:r>
          </a:p>
          <a:p>
            <a:pPr algn="ctr"/>
            <a:r>
              <a:rPr lang="id-ID" dirty="0"/>
              <a:t>***</a:t>
            </a:r>
          </a:p>
          <a:p>
            <a:pPr algn="ctr"/>
            <a:endParaRPr lang="id-ID" dirty="0"/>
          </a:p>
          <a:p>
            <a:r>
              <a:rPr lang="id-ID" dirty="0"/>
              <a:t>(1)	Kepala Desa melaporkan pelaksanaan kerja sama Desa 	sebagaimana dimaksud dalam Pasal 22 kepada camat dan 	bupati/wali kota.</a:t>
            </a:r>
          </a:p>
          <a:p>
            <a:r>
              <a:rPr lang="id-ID" dirty="0"/>
              <a:t>(2)	Laporan sebagaimana dimaksud pada ayat (1) dimuat dalam 	Laporan Penyelenggaraan Pemerintahan Desa.</a:t>
            </a:r>
          </a:p>
          <a:p>
            <a:r>
              <a:rPr lang="id-ID" dirty="0"/>
              <a:t>				***</a:t>
            </a:r>
          </a:p>
          <a:p>
            <a:r>
              <a:rPr lang="id-ID" dirty="0"/>
              <a:t>(1)	Berdasarkan laporan dari BKAD dan hasil Musyawarah Desa 	sebagaimana dimaksud dalam Pasal 22, Kepala Desa bersama BPD 	melakukan evaluasi.</a:t>
            </a:r>
          </a:p>
          <a:p>
            <a:r>
              <a:rPr lang="id-ID" dirty="0"/>
              <a:t>(2)	Hasil evaluasi sebagaimana dimaksud pada ayat (1) diumumkan 	kepada masyarakat.</a:t>
            </a:r>
          </a:p>
        </p:txBody>
      </p:sp>
    </p:spTree>
    <p:extLst>
      <p:ext uri="{BB962C8B-B14F-4D97-AF65-F5344CB8AC3E}">
        <p14:creationId xmlns:p14="http://schemas.microsoft.com/office/powerpoint/2010/main" val="170769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id-ID" dirty="0">
                <a:latin typeface="Bernard MT Condensed" pitchFamily="18" charset="0"/>
              </a:rPr>
              <a:t>PEMBINAAN DAN PENGAWASAN KERJASAMA DESA</a:t>
            </a:r>
          </a:p>
        </p:txBody>
      </p:sp>
      <p:sp>
        <p:nvSpPr>
          <p:cNvPr id="4" name="Rectangle 3"/>
          <p:cNvSpPr/>
          <p:nvPr/>
        </p:nvSpPr>
        <p:spPr>
          <a:xfrm>
            <a:off x="1691680" y="1844824"/>
            <a:ext cx="6696744" cy="2246769"/>
          </a:xfrm>
          <a:prstGeom prst="rect">
            <a:avLst/>
          </a:prstGeom>
        </p:spPr>
        <p:txBody>
          <a:bodyPr wrap="square">
            <a:spAutoFit/>
          </a:bodyPr>
          <a:lstStyle/>
          <a:p>
            <a:pPr lvl="0"/>
            <a:r>
              <a:rPr lang="id-ID" sz="2800" dirty="0"/>
              <a:t>Bupati melalui Kepala Dinas PMD  melakukan pembinaan dan pengawasan terhadap pelaksanaan kerja sama Desa dan peningkatan kapasitas lembaga kerja sama Desa.</a:t>
            </a:r>
          </a:p>
        </p:txBody>
      </p:sp>
    </p:spTree>
    <p:extLst>
      <p:ext uri="{BB962C8B-B14F-4D97-AF65-F5344CB8AC3E}">
        <p14:creationId xmlns:p14="http://schemas.microsoft.com/office/powerpoint/2010/main" val="3225830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latin typeface="Bernard MT Condensed" pitchFamily="18" charset="0"/>
              </a:rPr>
              <a:t>PEMBIAYAAN KERJASAMA DESA</a:t>
            </a:r>
          </a:p>
        </p:txBody>
      </p:sp>
      <p:sp>
        <p:nvSpPr>
          <p:cNvPr id="5" name="Rectangle 4"/>
          <p:cNvSpPr/>
          <p:nvPr/>
        </p:nvSpPr>
        <p:spPr>
          <a:xfrm>
            <a:off x="1259632" y="1700808"/>
            <a:ext cx="7128792" cy="2246769"/>
          </a:xfrm>
          <a:prstGeom prst="rect">
            <a:avLst/>
          </a:prstGeom>
        </p:spPr>
        <p:txBody>
          <a:bodyPr wrap="square">
            <a:spAutoFit/>
          </a:bodyPr>
          <a:lstStyle/>
          <a:p>
            <a:r>
              <a:rPr lang="id-ID" sz="2800" dirty="0"/>
              <a:t>(1)</a:t>
            </a:r>
            <a:r>
              <a:rPr lang="id-ID" dirty="0"/>
              <a:t>	</a:t>
            </a:r>
            <a:r>
              <a:rPr lang="id-ID" sz="2800" dirty="0"/>
              <a:t>Biaya kerja sama antar-Desa 	dibebankan 	pada APB Desa.</a:t>
            </a:r>
          </a:p>
          <a:p>
            <a:r>
              <a:rPr lang="id-ID" sz="2800" dirty="0"/>
              <a:t>(2)	Biaya kerja sama dengan pihak 	ketiga 	sesuai dengan kesepakatan para pihak 	yang dimuat dalam perjanjian kerja sama.</a:t>
            </a:r>
          </a:p>
        </p:txBody>
      </p:sp>
    </p:spTree>
    <p:extLst>
      <p:ext uri="{BB962C8B-B14F-4D97-AF65-F5344CB8AC3E}">
        <p14:creationId xmlns:p14="http://schemas.microsoft.com/office/powerpoint/2010/main" val="3579187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b="1" dirty="0"/>
              <a:t>DEFINISI OPERASIONAL</a:t>
            </a:r>
          </a:p>
        </p:txBody>
      </p:sp>
      <p:sp>
        <p:nvSpPr>
          <p:cNvPr id="4" name="Rectangle 3"/>
          <p:cNvSpPr/>
          <p:nvPr/>
        </p:nvSpPr>
        <p:spPr>
          <a:xfrm>
            <a:off x="1610094" y="2180863"/>
            <a:ext cx="5904000" cy="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TextBox 5"/>
          <p:cNvSpPr txBox="1"/>
          <p:nvPr/>
        </p:nvSpPr>
        <p:spPr>
          <a:xfrm>
            <a:off x="1460562" y="2482937"/>
            <a:ext cx="6207782" cy="3046988"/>
          </a:xfrm>
          <a:prstGeom prst="rect">
            <a:avLst/>
          </a:prstGeom>
          <a:noFill/>
        </p:spPr>
        <p:txBody>
          <a:bodyPr wrap="square" rtlCol="0">
            <a:spAutoFit/>
          </a:bodyPr>
          <a:lstStyle/>
          <a:p>
            <a:r>
              <a:rPr lang="en-US" altLang="ko-KR" sz="2400" dirty="0" err="1">
                <a:solidFill>
                  <a:schemeClr val="tx1">
                    <a:lumMod val="75000"/>
                    <a:lumOff val="25000"/>
                  </a:schemeClr>
                </a:solidFill>
                <a:latin typeface="Constantia" pitchFamily="18" charset="0"/>
                <a:cs typeface="Arial" pitchFamily="34" charset="0"/>
              </a:rPr>
              <a:t>adalah</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kesepakatan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bersama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antar-Desa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dan</a:t>
            </a:r>
            <a:r>
              <a:rPr lang="en-US" altLang="ko-KR" sz="2400" dirty="0">
                <a:solidFill>
                  <a:schemeClr val="tx1">
                    <a:lumMod val="75000"/>
                    <a:lumOff val="25000"/>
                  </a:schemeClr>
                </a:solidFill>
                <a:latin typeface="Constantia" pitchFamily="18" charset="0"/>
                <a:cs typeface="Arial" pitchFamily="34" charset="0"/>
              </a:rPr>
              <a:t>/</a:t>
            </a:r>
            <a:r>
              <a:rPr lang="en-US" altLang="ko-KR" sz="2400" dirty="0" err="1">
                <a:solidFill>
                  <a:schemeClr val="tx1">
                    <a:lumMod val="75000"/>
                    <a:lumOff val="25000"/>
                  </a:schemeClr>
                </a:solidFill>
                <a:latin typeface="Constantia" pitchFamily="18" charset="0"/>
                <a:cs typeface="Arial" pitchFamily="34" charset="0"/>
              </a:rPr>
              <a:t>atau</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dengan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pihak</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ketiga</a:t>
            </a:r>
            <a:r>
              <a:rPr lang="en-US" altLang="ko-KR" sz="2400" dirty="0">
                <a:solidFill>
                  <a:schemeClr val="tx1">
                    <a:lumMod val="75000"/>
                    <a:lumOff val="25000"/>
                  </a:schemeClr>
                </a:solidFill>
                <a:latin typeface="Constantia" pitchFamily="18" charset="0"/>
                <a:cs typeface="Arial" pitchFamily="34" charset="0"/>
              </a:rPr>
              <a:t> yang </a:t>
            </a:r>
            <a:r>
              <a:rPr lang="en-US" altLang="ko-KR" sz="2400" dirty="0" err="1">
                <a:solidFill>
                  <a:schemeClr val="tx1">
                    <a:lumMod val="75000"/>
                    <a:lumOff val="25000"/>
                  </a:schemeClr>
                </a:solidFill>
                <a:latin typeface="Constantia" pitchFamily="18" charset="0"/>
                <a:cs typeface="Arial" pitchFamily="34" charset="0"/>
              </a:rPr>
              <a:t>dibuat</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secara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tertulis</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untuk</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mengerjakan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bidang</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pemerintahan,pembangunan</a:t>
            </a:r>
            <a:r>
              <a:rPr lang="en-US" altLang="ko-KR" sz="2400" dirty="0">
                <a:solidFill>
                  <a:schemeClr val="tx1">
                    <a:lumMod val="75000"/>
                    <a:lumOff val="25000"/>
                  </a:schemeClr>
                </a:solidFill>
                <a:latin typeface="Constantia" pitchFamily="18" charset="0"/>
                <a:cs typeface="Arial" pitchFamily="34" charset="0"/>
              </a:rPr>
              <a:t>,</a:t>
            </a:r>
            <a:r>
              <a:rPr lang="id-ID"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pembinaan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kemasyarakatan</a:t>
            </a:r>
            <a:r>
              <a:rPr lang="id-ID"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pemberdayaan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masyarakat</a:t>
            </a:r>
            <a:r>
              <a:rPr lang="en-US" altLang="ko-KR" sz="2400" dirty="0">
                <a:solidFill>
                  <a:schemeClr val="tx1">
                    <a:lumMod val="75000"/>
                    <a:lumOff val="25000"/>
                  </a:schemeClr>
                </a:solidFill>
                <a:latin typeface="Constantia" pitchFamily="18" charset="0"/>
                <a:cs typeface="Arial" pitchFamily="34" charset="0"/>
              </a:rPr>
              <a:t> yang </a:t>
            </a:r>
            <a:r>
              <a:rPr lang="en-US" altLang="ko-KR" sz="2400" dirty="0" err="1">
                <a:solidFill>
                  <a:schemeClr val="tx1">
                    <a:lumMod val="75000"/>
                    <a:lumOff val="25000"/>
                  </a:schemeClr>
                </a:solidFill>
                <a:latin typeface="Constantia" pitchFamily="18" charset="0"/>
                <a:cs typeface="Arial" pitchFamily="34" charset="0"/>
              </a:rPr>
              <a:t>menjadi</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potensi</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kewenangan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Desa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serta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menimbulkan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hak</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dan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kewajiban</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para</a:t>
            </a:r>
            <a:r>
              <a:rPr lang="en-US" altLang="ko-KR" sz="2400" dirty="0">
                <a:solidFill>
                  <a:schemeClr val="tx1">
                    <a:lumMod val="75000"/>
                    <a:lumOff val="25000"/>
                  </a:schemeClr>
                </a:solidFill>
                <a:latin typeface="Constantia" pitchFamily="18" charset="0"/>
                <a:cs typeface="Arial" pitchFamily="34" charset="0"/>
              </a:rPr>
              <a:t> </a:t>
            </a:r>
            <a:r>
              <a:rPr lang="en-US" altLang="ko-KR" sz="2400" dirty="0" err="1">
                <a:solidFill>
                  <a:schemeClr val="tx1">
                    <a:lumMod val="75000"/>
                    <a:lumOff val="25000"/>
                  </a:schemeClr>
                </a:solidFill>
                <a:latin typeface="Constantia" pitchFamily="18" charset="0"/>
                <a:cs typeface="Arial" pitchFamily="34" charset="0"/>
              </a:rPr>
              <a:t>pihak</a:t>
            </a:r>
            <a:r>
              <a:rPr lang="en-US" altLang="ko-KR" sz="2400" dirty="0">
                <a:solidFill>
                  <a:schemeClr val="tx1">
                    <a:lumMod val="75000"/>
                    <a:lumOff val="25000"/>
                  </a:schemeClr>
                </a:solidFill>
                <a:latin typeface="Constantia" pitchFamily="18" charset="0"/>
                <a:cs typeface="Arial" pitchFamily="34" charset="0"/>
              </a:rPr>
              <a:t>.</a:t>
            </a:r>
          </a:p>
        </p:txBody>
      </p:sp>
      <p:sp>
        <p:nvSpPr>
          <p:cNvPr id="8" name="TextBox 7"/>
          <p:cNvSpPr txBox="1"/>
          <p:nvPr/>
        </p:nvSpPr>
        <p:spPr>
          <a:xfrm>
            <a:off x="1532969" y="1124744"/>
            <a:ext cx="6058250" cy="923330"/>
          </a:xfrm>
          <a:prstGeom prst="rect">
            <a:avLst/>
          </a:prstGeom>
          <a:noFill/>
        </p:spPr>
        <p:txBody>
          <a:bodyPr wrap="square" rtlCol="0">
            <a:spAutoFit/>
          </a:bodyPr>
          <a:lstStyle/>
          <a:p>
            <a:pPr algn="ctr"/>
            <a:r>
              <a:rPr lang="en-US" altLang="ko-KR" b="1" dirty="0" err="1">
                <a:solidFill>
                  <a:schemeClr val="tx1">
                    <a:lumMod val="75000"/>
                    <a:lumOff val="25000"/>
                  </a:schemeClr>
                </a:solidFill>
                <a:latin typeface="Constantia" pitchFamily="18" charset="0"/>
                <a:cs typeface="Arial" pitchFamily="34" charset="0"/>
              </a:rPr>
              <a:t>Kerja</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Sama</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Desa</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Bidang</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Pemerintahan</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Desa</a:t>
            </a:r>
            <a:r>
              <a:rPr lang="en-US" altLang="ko-KR" b="1" dirty="0">
                <a:solidFill>
                  <a:schemeClr val="tx1">
                    <a:lumMod val="75000"/>
                    <a:lumOff val="25000"/>
                  </a:schemeClr>
                </a:solidFill>
                <a:latin typeface="Constantia" pitchFamily="18" charset="0"/>
                <a:cs typeface="Arial" pitchFamily="34" charset="0"/>
              </a:rPr>
              <a:t> </a:t>
            </a:r>
            <a:endParaRPr lang="id-ID" altLang="ko-KR" b="1" dirty="0">
              <a:solidFill>
                <a:schemeClr val="tx1">
                  <a:lumMod val="75000"/>
                  <a:lumOff val="25000"/>
                </a:schemeClr>
              </a:solidFill>
              <a:latin typeface="Constantia" pitchFamily="18" charset="0"/>
              <a:cs typeface="Arial" pitchFamily="34" charset="0"/>
            </a:endParaRPr>
          </a:p>
          <a:p>
            <a:pPr algn="ctr"/>
            <a:r>
              <a:rPr lang="en-US" altLang="ko-KR" dirty="0">
                <a:solidFill>
                  <a:schemeClr val="tx1">
                    <a:lumMod val="75000"/>
                    <a:lumOff val="25000"/>
                  </a:schemeClr>
                </a:solidFill>
                <a:latin typeface="Constantia" pitchFamily="18" charset="0"/>
                <a:cs typeface="Arial" pitchFamily="34" charset="0"/>
              </a:rPr>
              <a:t>yang </a:t>
            </a:r>
            <a:r>
              <a:rPr lang="en-US" altLang="ko-KR" dirty="0" err="1">
                <a:solidFill>
                  <a:schemeClr val="tx1">
                    <a:lumMod val="75000"/>
                    <a:lumOff val="25000"/>
                  </a:schemeClr>
                </a:solidFill>
                <a:latin typeface="Constantia" pitchFamily="18" charset="0"/>
                <a:cs typeface="Arial" pitchFamily="34" charset="0"/>
              </a:rPr>
              <a:t>selanjutnya</a:t>
            </a:r>
            <a:r>
              <a:rPr lang="en-US" altLang="ko-KR" dirty="0">
                <a:solidFill>
                  <a:schemeClr val="tx1">
                    <a:lumMod val="75000"/>
                    <a:lumOff val="25000"/>
                  </a:schemeClr>
                </a:solidFill>
                <a:latin typeface="Constantia" pitchFamily="18" charset="0"/>
                <a:cs typeface="Arial" pitchFamily="34" charset="0"/>
              </a:rPr>
              <a:t> </a:t>
            </a:r>
            <a:r>
              <a:rPr lang="en-US" altLang="ko-KR" dirty="0" err="1">
                <a:solidFill>
                  <a:schemeClr val="tx1">
                    <a:lumMod val="75000"/>
                    <a:lumOff val="25000"/>
                  </a:schemeClr>
                </a:solidFill>
                <a:latin typeface="Constantia" pitchFamily="18" charset="0"/>
                <a:cs typeface="Arial" pitchFamily="34" charset="0"/>
              </a:rPr>
              <a:t>disebut</a:t>
            </a:r>
            <a:r>
              <a:rPr lang="en-US" altLang="ko-KR"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kerjasama</a:t>
            </a:r>
            <a:r>
              <a:rPr lang="en-US" altLang="ko-KR" b="1" dirty="0">
                <a:solidFill>
                  <a:schemeClr val="tx1">
                    <a:lumMod val="75000"/>
                    <a:lumOff val="25000"/>
                  </a:schemeClr>
                </a:solidFill>
                <a:latin typeface="Constantia" pitchFamily="18" charset="0"/>
                <a:cs typeface="Arial" pitchFamily="34" charset="0"/>
              </a:rPr>
              <a:t> </a:t>
            </a:r>
            <a:r>
              <a:rPr lang="en-US" altLang="ko-KR" b="1" dirty="0" err="1">
                <a:solidFill>
                  <a:schemeClr val="tx1">
                    <a:lumMod val="75000"/>
                    <a:lumOff val="25000"/>
                  </a:schemeClr>
                </a:solidFill>
                <a:latin typeface="Constantia" pitchFamily="18" charset="0"/>
                <a:cs typeface="Arial" pitchFamily="34" charset="0"/>
              </a:rPr>
              <a:t>Desa</a:t>
            </a:r>
            <a:r>
              <a:rPr lang="en-US" altLang="ko-KR" b="1" dirty="0">
                <a:solidFill>
                  <a:schemeClr val="tx1">
                    <a:lumMod val="75000"/>
                    <a:lumOff val="25000"/>
                  </a:schemeClr>
                </a:solidFill>
                <a:latin typeface="Constantia" pitchFamily="18" charset="0"/>
                <a:cs typeface="Arial" pitchFamily="34" charset="0"/>
              </a:rPr>
              <a:t> </a:t>
            </a:r>
            <a:endParaRPr lang="id-ID" altLang="ko-KR" b="1" dirty="0">
              <a:solidFill>
                <a:schemeClr val="tx1">
                  <a:lumMod val="75000"/>
                  <a:lumOff val="25000"/>
                </a:schemeClr>
              </a:solidFill>
              <a:latin typeface="Constantia" pitchFamily="18" charset="0"/>
              <a:cs typeface="Arial" pitchFamily="34" charset="0"/>
            </a:endParaRPr>
          </a:p>
          <a:p>
            <a:pPr algn="ctr"/>
            <a:endParaRPr lang="id-ID" dirty="0"/>
          </a:p>
        </p:txBody>
      </p:sp>
    </p:spTree>
    <p:extLst>
      <p:ext uri="{BB962C8B-B14F-4D97-AF65-F5344CB8AC3E}">
        <p14:creationId xmlns:p14="http://schemas.microsoft.com/office/powerpoint/2010/main" val="261338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prstGeom prst="rect">
            <a:avLst/>
          </a:prstGeom>
        </p:spPr>
        <p:txBody>
          <a:bodyPr/>
          <a:lstStyle/>
          <a:p>
            <a:r>
              <a:rPr lang="id-ID" altLang="ko-KR" b="1" dirty="0"/>
              <a:t>RUANG LINGKUP</a:t>
            </a:r>
            <a:endParaRPr lang="ko-KR" altLang="en-US" b="1" dirty="0"/>
          </a:p>
        </p:txBody>
      </p:sp>
      <p:sp>
        <p:nvSpPr>
          <p:cNvPr id="4" name="Text Placeholder 3"/>
          <p:cNvSpPr>
            <a:spLocks noGrp="1"/>
          </p:cNvSpPr>
          <p:nvPr>
            <p:ph type="body" sz="quarter" idx="11"/>
          </p:nvPr>
        </p:nvSpPr>
        <p:spPr/>
        <p:txBody>
          <a:bodyPr>
            <a:noAutofit/>
          </a:bodyPr>
          <a:lstStyle/>
          <a:p>
            <a:r>
              <a:rPr lang="id-ID" sz="2000" dirty="0">
                <a:latin typeface="Constantia" pitchFamily="18" charset="0"/>
              </a:rPr>
              <a:t>KERJASAMA DESA TERDIRI ATAS :</a:t>
            </a:r>
          </a:p>
        </p:txBody>
      </p:sp>
      <p:sp>
        <p:nvSpPr>
          <p:cNvPr id="7" name="TextBox 6"/>
          <p:cNvSpPr txBox="1"/>
          <p:nvPr/>
        </p:nvSpPr>
        <p:spPr>
          <a:xfrm>
            <a:off x="1547664" y="2276872"/>
            <a:ext cx="2736304" cy="1200329"/>
          </a:xfrm>
          <a:prstGeom prst="rect">
            <a:avLst/>
          </a:prstGeom>
          <a:noFill/>
        </p:spPr>
        <p:txBody>
          <a:bodyPr wrap="square" rtlCol="0">
            <a:spAutoFit/>
          </a:bodyPr>
          <a:lstStyle/>
          <a:p>
            <a:pPr lvl="0"/>
            <a:r>
              <a:rPr lang="id-ID" sz="2400" dirty="0">
                <a:solidFill>
                  <a:schemeClr val="bg1"/>
                </a:solidFill>
                <a:latin typeface="Arial Rounded MT Bold" pitchFamily="34" charset="0"/>
              </a:rPr>
              <a:t>Kerja sama antar-Desa; dan/atau</a:t>
            </a:r>
          </a:p>
        </p:txBody>
      </p:sp>
      <p:sp>
        <p:nvSpPr>
          <p:cNvPr id="10" name="Rectangle 9"/>
          <p:cNvSpPr/>
          <p:nvPr/>
        </p:nvSpPr>
        <p:spPr>
          <a:xfrm>
            <a:off x="4860032" y="2278685"/>
            <a:ext cx="2664296" cy="1200329"/>
          </a:xfrm>
          <a:prstGeom prst="rect">
            <a:avLst/>
          </a:prstGeom>
        </p:spPr>
        <p:txBody>
          <a:bodyPr wrap="square">
            <a:spAutoFit/>
          </a:bodyPr>
          <a:lstStyle/>
          <a:p>
            <a:pPr lvl="0"/>
            <a:r>
              <a:rPr lang="id-ID" sz="2400" dirty="0">
                <a:solidFill>
                  <a:schemeClr val="bg1"/>
                </a:solidFill>
                <a:latin typeface="Arial Rounded MT Bold" pitchFamily="34" charset="0"/>
              </a:rPr>
              <a:t>Kerja sama dengan pihak ketiga</a:t>
            </a:r>
          </a:p>
        </p:txBody>
      </p:sp>
    </p:spTree>
    <p:extLst>
      <p:ext uri="{BB962C8B-B14F-4D97-AF65-F5344CB8AC3E}">
        <p14:creationId xmlns:p14="http://schemas.microsoft.com/office/powerpoint/2010/main" val="80970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b="1" dirty="0"/>
              <a:t>KONSEPSI KERJASAMA ANTAR-DESA</a:t>
            </a:r>
          </a:p>
        </p:txBody>
      </p:sp>
      <p:sp>
        <p:nvSpPr>
          <p:cNvPr id="4" name="Rectangle 3"/>
          <p:cNvSpPr/>
          <p:nvPr/>
        </p:nvSpPr>
        <p:spPr>
          <a:xfrm>
            <a:off x="1610094" y="1052736"/>
            <a:ext cx="5904000" cy="14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TextBox 5"/>
          <p:cNvSpPr txBox="1"/>
          <p:nvPr/>
        </p:nvSpPr>
        <p:spPr>
          <a:xfrm>
            <a:off x="971600" y="1412776"/>
            <a:ext cx="7560840" cy="4154984"/>
          </a:xfrm>
          <a:prstGeom prst="rect">
            <a:avLst/>
          </a:prstGeom>
          <a:noFill/>
        </p:spPr>
        <p:txBody>
          <a:bodyPr wrap="square" rtlCol="0">
            <a:spAutoFit/>
          </a:bodyPr>
          <a:lstStyle/>
          <a:p>
            <a:r>
              <a:rPr lang="en-US" altLang="ko-KR" sz="2400" dirty="0">
                <a:solidFill>
                  <a:schemeClr val="tx1">
                    <a:lumMod val="75000"/>
                    <a:lumOff val="25000"/>
                  </a:schemeClr>
                </a:solidFill>
                <a:latin typeface="Bahnschrift Light Condensed" pitchFamily="34" charset="0"/>
                <a:cs typeface="Arial" pitchFamily="34" charset="0"/>
              </a:rPr>
              <a:t>(1)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sebagaimana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dimaksud</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dalam</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Pasal</a:t>
            </a:r>
            <a:r>
              <a:rPr lang="en-US" altLang="ko-KR" sz="2400" dirty="0">
                <a:solidFill>
                  <a:schemeClr val="tx1">
                    <a:lumMod val="75000"/>
                    <a:lumOff val="25000"/>
                  </a:schemeClr>
                </a:solidFill>
                <a:latin typeface="Bahnschrift Light Condensed" pitchFamily="34" charset="0"/>
                <a:cs typeface="Arial" pitchFamily="34" charset="0"/>
              </a:rPr>
              <a:t> 2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huruf</a:t>
            </a:r>
            <a:r>
              <a:rPr lang="en-US" altLang="ko-KR" sz="2400" dirty="0">
                <a:solidFill>
                  <a:schemeClr val="tx1">
                    <a:lumMod val="75000"/>
                    <a:lumOff val="25000"/>
                  </a:schemeClr>
                </a:solidFill>
                <a:latin typeface="Bahnschrift Light Condensed" pitchFamily="34" charset="0"/>
                <a:cs typeface="Arial" pitchFamily="34" charset="0"/>
              </a:rPr>
              <a:t> a </a:t>
            </a:r>
            <a:r>
              <a:rPr lang="id-ID" altLang="ko-KR" sz="2400" dirty="0">
                <a:solidFill>
                  <a:schemeClr val="tx1">
                    <a:lumMod val="75000"/>
                    <a:lumOff val="25000"/>
                  </a:schemeClr>
                </a:solidFill>
                <a:latin typeface="Bahnschrift Light Condensed" pitchFamily="34" charset="0"/>
                <a:cs typeface="Arial" pitchFamily="34" charset="0"/>
              </a:rPr>
              <a:t>Permendagri No 96 Tahun 2017 </a:t>
            </a:r>
            <a:r>
              <a:rPr lang="en-US" altLang="ko-KR" sz="2400" dirty="0" err="1">
                <a:solidFill>
                  <a:schemeClr val="tx1">
                    <a:lumMod val="75000"/>
                    <a:lumOff val="25000"/>
                  </a:schemeClr>
                </a:solidFill>
                <a:latin typeface="Bahnschrift Light Condensed" pitchFamily="34" charset="0"/>
                <a:cs typeface="Arial" pitchFamily="34" charset="0"/>
              </a:rPr>
              <a:t>dilakukan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antara</a:t>
            </a:r>
            <a:r>
              <a:rPr lang="en-US" altLang="ko-KR" sz="2400" dirty="0">
                <a:solidFill>
                  <a:schemeClr val="tx1">
                    <a:lumMod val="75000"/>
                    <a:lumOff val="25000"/>
                  </a:schemeClr>
                </a:solidFill>
                <a:latin typeface="Bahnschrift Light Condensed" pitchFamily="34" charset="0"/>
                <a:cs typeface="Arial" pitchFamily="34" charset="0"/>
              </a:rPr>
              <a:t>:</a:t>
            </a:r>
          </a:p>
          <a:p>
            <a:r>
              <a:rPr lang="en-US" altLang="ko-KR" sz="2400" dirty="0">
                <a:solidFill>
                  <a:schemeClr val="tx1">
                    <a:lumMod val="75000"/>
                    <a:lumOff val="25000"/>
                  </a:schemeClr>
                </a:solidFill>
                <a:latin typeface="Bahnschrift Light Condensed" pitchFamily="34" charset="0"/>
                <a:cs typeface="Arial" pitchFamily="34" charset="0"/>
              </a:rPr>
              <a:t>a.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dengan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lain </a:t>
            </a:r>
            <a:r>
              <a:rPr lang="en-US" altLang="ko-KR" sz="2400" dirty="0" err="1">
                <a:solidFill>
                  <a:schemeClr val="tx1">
                    <a:lumMod val="75000"/>
                    <a:lumOff val="25000"/>
                  </a:schemeClr>
                </a:solidFill>
                <a:latin typeface="Bahnschrift Light Condensed" pitchFamily="34" charset="0"/>
                <a:cs typeface="Arial" pitchFamily="34" charset="0"/>
              </a:rPr>
              <a:t>dalam</a:t>
            </a:r>
            <a:r>
              <a:rPr lang="en-US" altLang="ko-KR" sz="2400" dirty="0">
                <a:solidFill>
                  <a:schemeClr val="tx1">
                    <a:lumMod val="75000"/>
                    <a:lumOff val="25000"/>
                  </a:schemeClr>
                </a:solidFill>
                <a:latin typeface="Bahnschrift Light Condensed" pitchFamily="34" charset="0"/>
                <a:cs typeface="Arial" pitchFamily="34" charset="0"/>
              </a:rPr>
              <a:t> 1 (</a:t>
            </a:r>
            <a:r>
              <a:rPr lang="en-US" altLang="ko-KR" sz="2400" dirty="0" err="1">
                <a:solidFill>
                  <a:schemeClr val="tx1">
                    <a:lumMod val="75000"/>
                    <a:lumOff val="25000"/>
                  </a:schemeClr>
                </a:solidFill>
                <a:latin typeface="Bahnschrift Light Condensed" pitchFamily="34" charset="0"/>
                <a:cs typeface="Arial" pitchFamily="34" charset="0"/>
              </a:rPr>
              <a:t>satu</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Kecamatan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dan</a:t>
            </a:r>
            <a:endParaRPr lang="en-US" altLang="ko-KR" sz="2400" dirty="0">
              <a:solidFill>
                <a:schemeClr val="tx1">
                  <a:lumMod val="75000"/>
                  <a:lumOff val="25000"/>
                </a:schemeClr>
              </a:solidFill>
              <a:latin typeface="Bahnschrift Light Condensed" pitchFamily="34" charset="0"/>
              <a:cs typeface="Arial" pitchFamily="34" charset="0"/>
            </a:endParaRPr>
          </a:p>
          <a:p>
            <a:r>
              <a:rPr lang="en-US" altLang="ko-KR" sz="2400" dirty="0">
                <a:solidFill>
                  <a:schemeClr val="tx1">
                    <a:lumMod val="75000"/>
                    <a:lumOff val="25000"/>
                  </a:schemeClr>
                </a:solidFill>
                <a:latin typeface="Bahnschrift Light Condensed" pitchFamily="34" charset="0"/>
                <a:cs typeface="Arial" pitchFamily="34" charset="0"/>
              </a:rPr>
              <a:t>b.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dengan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lain </a:t>
            </a:r>
            <a:r>
              <a:rPr lang="en-US" altLang="ko-KR" sz="2400" dirty="0" err="1">
                <a:solidFill>
                  <a:schemeClr val="tx1">
                    <a:lumMod val="75000"/>
                    <a:lumOff val="25000"/>
                  </a:schemeClr>
                </a:solidFill>
                <a:latin typeface="Bahnschrift Light Condensed" pitchFamily="34" charset="0"/>
                <a:cs typeface="Arial" pitchFamily="34" charset="0"/>
              </a:rPr>
              <a:t>antar</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Kecamatan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dalam</a:t>
            </a:r>
            <a:r>
              <a:rPr lang="en-US" altLang="ko-KR" sz="2400" dirty="0">
                <a:solidFill>
                  <a:schemeClr val="tx1">
                    <a:lumMod val="75000"/>
                    <a:lumOff val="25000"/>
                  </a:schemeClr>
                </a:solidFill>
                <a:latin typeface="Bahnschrift Light Condensed" pitchFamily="34" charset="0"/>
                <a:cs typeface="Arial" pitchFamily="34" charset="0"/>
              </a:rPr>
              <a:t> 1 (</a:t>
            </a:r>
            <a:r>
              <a:rPr lang="en-US" altLang="ko-KR" sz="2400" dirty="0" err="1">
                <a:solidFill>
                  <a:schemeClr val="tx1">
                    <a:lumMod val="75000"/>
                    <a:lumOff val="25000"/>
                  </a:schemeClr>
                </a:solidFill>
                <a:latin typeface="Bahnschrift Light Condensed" pitchFamily="34" charset="0"/>
                <a:cs typeface="Arial" pitchFamily="34" charset="0"/>
              </a:rPr>
              <a:t>satu</a:t>
            </a:r>
            <a:r>
              <a:rPr lang="en-US" altLang="ko-KR" sz="2400" dirty="0">
                <a:solidFill>
                  <a:schemeClr val="tx1">
                    <a:lumMod val="75000"/>
                    <a:lumOff val="25000"/>
                  </a:schemeClr>
                </a:solidFill>
                <a:latin typeface="Bahnschrift Light Condensed" pitchFamily="34" charset="0"/>
                <a:cs typeface="Arial" pitchFamily="34" charset="0"/>
              </a:rPr>
              <a:t>) Daerah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Kabupaten</a:t>
            </a:r>
            <a:r>
              <a:rPr lang="en-US" altLang="ko-KR" sz="2400" dirty="0">
                <a:solidFill>
                  <a:schemeClr val="tx1">
                    <a:lumMod val="75000"/>
                    <a:lumOff val="25000"/>
                  </a:schemeClr>
                </a:solidFill>
                <a:latin typeface="Bahnschrift Light Condensed" pitchFamily="34" charset="0"/>
                <a:cs typeface="Arial" pitchFamily="34" charset="0"/>
              </a:rPr>
              <a:t>/Kota.</a:t>
            </a:r>
          </a:p>
          <a:p>
            <a:r>
              <a:rPr lang="en-US" altLang="ko-KR" sz="2400" dirty="0">
                <a:solidFill>
                  <a:schemeClr val="tx1">
                    <a:lumMod val="75000"/>
                    <a:lumOff val="25000"/>
                  </a:schemeClr>
                </a:solidFill>
                <a:latin typeface="Bahnschrift Light Condensed" pitchFamily="34" charset="0"/>
                <a:cs typeface="Arial" pitchFamily="34" charset="0"/>
              </a:rPr>
              <a:t>(2)	</a:t>
            </a:r>
            <a:r>
              <a:rPr lang="en-US" altLang="ko-KR" sz="2400" dirty="0" err="1">
                <a:solidFill>
                  <a:schemeClr val="tx1">
                    <a:lumMod val="75000"/>
                    <a:lumOff val="25000"/>
                  </a:schemeClr>
                </a:solidFill>
                <a:latin typeface="Bahnschrift Light Condensed" pitchFamily="34" charset="0"/>
                <a:cs typeface="Arial" pitchFamily="34" charset="0"/>
              </a:rPr>
              <a:t>Apabila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dengan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di lain Daerah </a:t>
            </a:r>
            <a:r>
              <a:rPr lang="en-US" altLang="ko-KR" sz="2400" dirty="0" err="1">
                <a:solidFill>
                  <a:schemeClr val="tx1">
                    <a:lumMod val="75000"/>
                    <a:lumOff val="25000"/>
                  </a:schemeClr>
                </a:solidFill>
                <a:latin typeface="Bahnschrift Light Condensed" pitchFamily="34" charset="0"/>
                <a:cs typeface="Arial" pitchFamily="34" charset="0"/>
              </a:rPr>
              <a:t>Kabupaten</a:t>
            </a:r>
            <a:r>
              <a:rPr lang="en-US" altLang="ko-KR" sz="2400" dirty="0">
                <a:solidFill>
                  <a:schemeClr val="tx1">
                    <a:lumMod val="75000"/>
                    <a:lumOff val="25000"/>
                  </a:schemeClr>
                </a:solidFill>
                <a:latin typeface="Bahnschrift Light Condensed" pitchFamily="34" charset="0"/>
                <a:cs typeface="Arial" pitchFamily="34" charset="0"/>
              </a:rPr>
              <a:t>/Kota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dalam</a:t>
            </a:r>
            <a:r>
              <a:rPr lang="en-US" altLang="ko-KR" sz="2400" dirty="0">
                <a:solidFill>
                  <a:schemeClr val="tx1">
                    <a:lumMod val="75000"/>
                    <a:lumOff val="25000"/>
                  </a:schemeClr>
                </a:solidFill>
                <a:latin typeface="Bahnschrift Light Condensed" pitchFamily="34" charset="0"/>
                <a:cs typeface="Arial" pitchFamily="34" charset="0"/>
              </a:rPr>
              <a:t> 1 (</a:t>
            </a:r>
            <a:r>
              <a:rPr lang="en-US" altLang="ko-KR" sz="2400" dirty="0" err="1">
                <a:solidFill>
                  <a:schemeClr val="tx1">
                    <a:lumMod val="75000"/>
                    <a:lumOff val="25000"/>
                  </a:schemeClr>
                </a:solidFill>
                <a:latin typeface="Bahnschrift Light Condensed" pitchFamily="34" charset="0"/>
                <a:cs typeface="Arial" pitchFamily="34" charset="0"/>
              </a:rPr>
              <a:t>satu</a:t>
            </a:r>
            <a:r>
              <a:rPr lang="en-US" altLang="ko-KR" sz="2400" dirty="0">
                <a:solidFill>
                  <a:schemeClr val="tx1">
                    <a:lumMod val="75000"/>
                    <a:lumOff val="25000"/>
                  </a:schemeClr>
                </a:solidFill>
                <a:latin typeface="Bahnschrift Light Condensed" pitchFamily="34" charset="0"/>
                <a:cs typeface="Arial" pitchFamily="34" charset="0"/>
              </a:rPr>
              <a:t>) Daerah </a:t>
            </a:r>
            <a:r>
              <a:rPr lang="en-US" altLang="ko-KR" sz="2400" dirty="0" err="1">
                <a:solidFill>
                  <a:schemeClr val="tx1">
                    <a:lumMod val="75000"/>
                    <a:lumOff val="25000"/>
                  </a:schemeClr>
                </a:solidFill>
                <a:latin typeface="Bahnschrift Light Condensed" pitchFamily="34" charset="0"/>
                <a:cs typeface="Arial" pitchFamily="34" charset="0"/>
              </a:rPr>
              <a:t>Provinsi</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mengadakan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maka</a:t>
            </a:r>
            <a:r>
              <a:rPr lang="en-US" altLang="ko-KR" sz="2400" dirty="0">
                <a:solidFill>
                  <a:schemeClr val="tx1">
                    <a:lumMod val="75000"/>
                    <a:lumOff val="25000"/>
                  </a:schemeClr>
                </a:solidFill>
                <a:latin typeface="Bahnschrift Light Condensed" pitchFamily="34" charset="0"/>
                <a:cs typeface="Arial" pitchFamily="34" charset="0"/>
              </a:rPr>
              <a:t>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harus</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mengikuti</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ketentuan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a:t>
            </a:r>
            <a:r>
              <a:rPr lang="en-US" altLang="ko-KR" sz="2400" dirty="0">
                <a:solidFill>
                  <a:schemeClr val="tx1">
                    <a:lumMod val="75000"/>
                    <a:lumOff val="25000"/>
                  </a:schemeClr>
                </a:solidFill>
                <a:latin typeface="Bahnschrift Light Condensed" pitchFamily="34" charset="0"/>
                <a:cs typeface="Arial" pitchFamily="34" charset="0"/>
              </a:rPr>
              <a:t>-Daerah.</a:t>
            </a:r>
          </a:p>
          <a:p>
            <a:r>
              <a:rPr lang="en-US" altLang="ko-KR" sz="2400" dirty="0">
                <a:solidFill>
                  <a:schemeClr val="tx1">
                    <a:lumMod val="75000"/>
                    <a:lumOff val="25000"/>
                  </a:schemeClr>
                </a:solidFill>
                <a:latin typeface="Bahnschrift Light Condensed" pitchFamily="34" charset="0"/>
                <a:cs typeface="Arial" pitchFamily="34" charset="0"/>
              </a:rPr>
              <a:t>(3)	</a:t>
            </a:r>
            <a:r>
              <a:rPr lang="en-US" altLang="ko-KR" sz="2400" dirty="0" err="1">
                <a:solidFill>
                  <a:schemeClr val="tx1">
                    <a:lumMod val="75000"/>
                    <a:lumOff val="25000"/>
                  </a:schemeClr>
                </a:solidFill>
                <a:latin typeface="Bahnschrift Light Condensed" pitchFamily="34" charset="0"/>
                <a:cs typeface="Arial" pitchFamily="34" charset="0"/>
              </a:rPr>
              <a:t>Pelaksanaan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diatur</a:t>
            </a:r>
            <a:r>
              <a:rPr lang="en-US" altLang="ko-KR" sz="2400" dirty="0">
                <a:solidFill>
                  <a:schemeClr val="tx1">
                    <a:lumMod val="75000"/>
                    <a:lumOff val="25000"/>
                  </a:schemeClr>
                </a:solidFill>
                <a:latin typeface="Bahnschrift Light Condensed" pitchFamily="34" charset="0"/>
                <a:cs typeface="Arial" pitchFamily="34" charset="0"/>
              </a:rPr>
              <a:t> </a:t>
            </a:r>
            <a:r>
              <a:rPr lang="id-ID" altLang="ko-KR" sz="2400" dirty="0">
                <a:solidFill>
                  <a:schemeClr val="tx1">
                    <a:lumMod val="75000"/>
                    <a:lumOff val="25000"/>
                  </a:schemeClr>
                </a:solidFill>
                <a:latin typeface="Bahnschrift Light Condensed" pitchFamily="34" charset="0"/>
                <a:cs typeface="Arial" pitchFamily="34" charset="0"/>
              </a:rPr>
              <a:t>d</a:t>
            </a:r>
            <a:r>
              <a:rPr lang="en-US" altLang="ko-KR" sz="2400" dirty="0" err="1">
                <a:solidFill>
                  <a:schemeClr val="tx1">
                    <a:lumMod val="75000"/>
                    <a:lumOff val="25000"/>
                  </a:schemeClr>
                </a:solidFill>
                <a:latin typeface="Bahnschrift Light Condensed" pitchFamily="34" charset="0"/>
                <a:cs typeface="Arial" pitchFamily="34" charset="0"/>
              </a:rPr>
              <a:t>engan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Peraturan</a:t>
            </a:r>
            <a:r>
              <a:rPr lang="en-US" altLang="ko-KR" sz="2400" dirty="0">
                <a:solidFill>
                  <a:schemeClr val="tx1">
                    <a:lumMod val="75000"/>
                    <a:lumOff val="25000"/>
                  </a:schemeClr>
                </a:solidFill>
                <a:latin typeface="Bahnschrift Light Condensed" pitchFamily="34" charset="0"/>
                <a:cs typeface="Arial" pitchFamily="34" charset="0"/>
              </a:rPr>
              <a:t>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Bersama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Kepala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melalui</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kesepakatan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Musyawarah</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a:t>
            </a:r>
            <a:r>
              <a:rPr lang="en-US" altLang="ko-KR" sz="2400" dirty="0">
                <a:solidFill>
                  <a:schemeClr val="tx1">
                    <a:lumMod val="75000"/>
                    <a:lumOff val="25000"/>
                  </a:schemeClr>
                </a:solidFill>
                <a:latin typeface="Bahnschrift Light Condensed" pitchFamily="34" charset="0"/>
                <a:cs typeface="Arial" pitchFamily="34" charset="0"/>
              </a:rPr>
              <a:t>-</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a:t>
            </a:r>
          </a:p>
        </p:txBody>
      </p:sp>
    </p:spTree>
    <p:extLst>
      <p:ext uri="{BB962C8B-B14F-4D97-AF65-F5344CB8AC3E}">
        <p14:creationId xmlns:p14="http://schemas.microsoft.com/office/powerpoint/2010/main" val="231683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32656"/>
            <a:ext cx="9144000" cy="768085"/>
          </a:xfrm>
        </p:spPr>
        <p:txBody>
          <a:bodyPr>
            <a:noAutofit/>
          </a:bodyPr>
          <a:lstStyle/>
          <a:p>
            <a:r>
              <a:rPr lang="id-ID" sz="3200" b="1" dirty="0"/>
              <a:t>KERJASAMA ANTAR-DESA  </a:t>
            </a:r>
          </a:p>
          <a:p>
            <a:r>
              <a:rPr lang="id-ID" sz="3200" b="1" dirty="0"/>
              <a:t>( BUMDES SEBAGAI AKTOR )</a:t>
            </a:r>
          </a:p>
        </p:txBody>
      </p:sp>
      <p:sp>
        <p:nvSpPr>
          <p:cNvPr id="4" name="Rectangle 3"/>
          <p:cNvSpPr/>
          <p:nvPr/>
        </p:nvSpPr>
        <p:spPr>
          <a:xfrm>
            <a:off x="1610094" y="1844824"/>
            <a:ext cx="5904000" cy="14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TextBox 5"/>
          <p:cNvSpPr txBox="1"/>
          <p:nvPr/>
        </p:nvSpPr>
        <p:spPr>
          <a:xfrm>
            <a:off x="973382" y="2773099"/>
            <a:ext cx="7560840" cy="2677656"/>
          </a:xfrm>
          <a:prstGeom prst="rect">
            <a:avLst/>
          </a:prstGeom>
          <a:noFill/>
        </p:spPr>
        <p:txBody>
          <a:bodyPr wrap="square" rtlCol="0">
            <a:spAutoFit/>
          </a:bodyPr>
          <a:lstStyle/>
          <a:p>
            <a:pPr marL="457200" indent="-457200">
              <a:buAutoNum type="arabicParenBoth"/>
            </a:pP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antar-Desa</a:t>
            </a:r>
            <a:r>
              <a:rPr lang="en-US" altLang="ko-KR" sz="2400" dirty="0">
                <a:solidFill>
                  <a:schemeClr val="tx1">
                    <a:lumMod val="75000"/>
                    <a:lumOff val="25000"/>
                  </a:schemeClr>
                </a:solidFill>
                <a:latin typeface="Bahnschrift Light Condensed" pitchFamily="34" charset="0"/>
                <a:cs typeface="Arial" pitchFamily="34" charset="0"/>
              </a:rPr>
              <a:t> yang </a:t>
            </a:r>
            <a:r>
              <a:rPr lang="en-US" altLang="ko-KR" sz="2400" dirty="0" err="1">
                <a:solidFill>
                  <a:schemeClr val="tx1">
                    <a:lumMod val="75000"/>
                    <a:lumOff val="25000"/>
                  </a:schemeClr>
                </a:solidFill>
                <a:latin typeface="Bahnschrift Light Condensed" pitchFamily="34" charset="0"/>
                <a:cs typeface="Arial" pitchFamily="34" charset="0"/>
              </a:rPr>
              <a:t>pelaksanaannya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melibatkan</a:t>
            </a:r>
            <a:r>
              <a:rPr lang="en-US" altLang="ko-KR" sz="2400" dirty="0">
                <a:solidFill>
                  <a:schemeClr val="tx1">
                    <a:lumMod val="75000"/>
                    <a:lumOff val="25000"/>
                  </a:schemeClr>
                </a:solidFill>
                <a:latin typeface="Bahnschrift Light Condensed" pitchFamily="34" charset="0"/>
                <a:cs typeface="Arial" pitchFamily="34" charset="0"/>
              </a:rPr>
              <a:t> </a:t>
            </a:r>
            <a:endParaRPr lang="id-ID" altLang="ko-KR" sz="2400" dirty="0">
              <a:solidFill>
                <a:schemeClr val="tx1">
                  <a:lumMod val="75000"/>
                  <a:lumOff val="25000"/>
                </a:schemeClr>
              </a:solidFill>
              <a:latin typeface="Bahnschrift Light Condensed" pitchFamily="34" charset="0"/>
              <a:cs typeface="Arial" pitchFamily="34" charset="0"/>
            </a:endParaRPr>
          </a:p>
          <a:p>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a:solidFill>
                  <a:schemeClr val="tx1">
                    <a:lumMod val="75000"/>
                    <a:lumOff val="25000"/>
                  </a:schemeClr>
                </a:solidFill>
                <a:latin typeface="Bahnschrift Light Condensed" pitchFamily="34" charset="0"/>
                <a:cs typeface="Arial" pitchFamily="34" charset="0"/>
              </a:rPr>
              <a:t>BUM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dan</a:t>
            </a:r>
            <a:r>
              <a:rPr lang="en-US" altLang="ko-KR" sz="2400" dirty="0">
                <a:solidFill>
                  <a:schemeClr val="tx1">
                    <a:lumMod val="75000"/>
                    <a:lumOff val="25000"/>
                  </a:schemeClr>
                </a:solidFill>
                <a:latin typeface="Bahnschrift Light Condensed" pitchFamily="34" charset="0"/>
                <a:cs typeface="Arial" pitchFamily="34" charset="0"/>
              </a:rPr>
              <a:t>/</a:t>
            </a:r>
            <a:r>
              <a:rPr lang="en-US" altLang="ko-KR" sz="2400" dirty="0" err="1">
                <a:solidFill>
                  <a:schemeClr val="tx1">
                    <a:lumMod val="75000"/>
                    <a:lumOff val="25000"/>
                  </a:schemeClr>
                </a:solidFill>
                <a:latin typeface="Bahnschrift Light Condensed" pitchFamily="34" charset="0"/>
                <a:cs typeface="Arial" pitchFamily="34" charset="0"/>
              </a:rPr>
              <a:t>atau</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antar-Desa</a:t>
            </a:r>
            <a:r>
              <a:rPr lang="en-US" altLang="ko-KR" sz="2400" dirty="0">
                <a:solidFill>
                  <a:schemeClr val="tx1">
                    <a:lumMod val="75000"/>
                    <a:lumOff val="25000"/>
                  </a:schemeClr>
                </a:solidFill>
                <a:latin typeface="Bahnschrift Light Condensed" pitchFamily="34" charset="0"/>
                <a:cs typeface="Arial" pitchFamily="34" charset="0"/>
              </a:rPr>
              <a:t> yang </a:t>
            </a:r>
            <a:r>
              <a:rPr lang="en-US" altLang="ko-KR" sz="2400" dirty="0" err="1">
                <a:solidFill>
                  <a:schemeClr val="tx1">
                    <a:lumMod val="75000"/>
                    <a:lumOff val="25000"/>
                  </a:schemeClr>
                </a:solidFill>
                <a:latin typeface="Bahnschrift Light Condensed" pitchFamily="34" charset="0"/>
                <a:cs typeface="Arial" pitchFamily="34" charset="0"/>
              </a:rPr>
              <a:t>berada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dalam</a:t>
            </a:r>
            <a:r>
              <a:rPr lang="en-US" altLang="ko-KR" sz="2400" dirty="0">
                <a:solidFill>
                  <a:schemeClr val="tx1">
                    <a:lumMod val="75000"/>
                    <a:lumOff val="25000"/>
                  </a:schemeClr>
                </a:solidFill>
                <a:latin typeface="Bahnschrift Light Condensed" pitchFamily="34" charset="0"/>
                <a:cs typeface="Arial" pitchFamily="34" charset="0"/>
              </a:rPr>
              <a:t> </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satu</a:t>
            </a:r>
            <a:r>
              <a:rPr lang="en-US" altLang="ko-KR" sz="2400" dirty="0">
                <a:solidFill>
                  <a:schemeClr val="tx1">
                    <a:lumMod val="75000"/>
                    <a:lumOff val="25000"/>
                  </a:schemeClr>
                </a:solidFill>
                <a:latin typeface="Bahnschrift Light Condensed" pitchFamily="34" charset="0"/>
                <a:cs typeface="Arial" pitchFamily="34" charset="0"/>
              </a:rPr>
              <a:t> </a:t>
            </a:r>
            <a:r>
              <a:rPr lang="id-ID" altLang="ko-KR" sz="2400" dirty="0">
                <a:solidFill>
                  <a:schemeClr val="tx1">
                    <a:lumMod val="75000"/>
                    <a:lumOff val="25000"/>
                  </a:schemeClr>
                </a:solidFill>
                <a:latin typeface="Bahnschrift Light Condensed" pitchFamily="34" charset="0"/>
                <a:cs typeface="Arial" pitchFamily="34" charset="0"/>
              </a:rPr>
              <a:t>K</a:t>
            </a:r>
            <a:r>
              <a:rPr lang="en-US" altLang="ko-KR" sz="2400" dirty="0" err="1">
                <a:solidFill>
                  <a:schemeClr val="tx1">
                    <a:lumMod val="75000"/>
                    <a:lumOff val="25000"/>
                  </a:schemeClr>
                </a:solidFill>
                <a:latin typeface="Bahnschrift Light Condensed" pitchFamily="34" charset="0"/>
                <a:cs typeface="Arial" pitchFamily="34" charset="0"/>
              </a:rPr>
              <a:t>awasan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perdesaan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dilakukan</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oleh</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Pemerintah</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a:t>
            </a:r>
            <a:endParaRPr lang="id-ID" altLang="ko-KR" sz="2400" dirty="0">
              <a:solidFill>
                <a:schemeClr val="tx1">
                  <a:lumMod val="75000"/>
                  <a:lumOff val="25000"/>
                </a:schemeClr>
              </a:solidFill>
              <a:latin typeface="Bahnschrift Light Condensed" pitchFamily="34" charset="0"/>
              <a:cs typeface="Arial" pitchFamily="34" charset="0"/>
            </a:endParaRPr>
          </a:p>
          <a:p>
            <a:endParaRPr lang="en-US" altLang="ko-KR" sz="2400" dirty="0">
              <a:solidFill>
                <a:schemeClr val="tx1">
                  <a:lumMod val="75000"/>
                  <a:lumOff val="25000"/>
                </a:schemeClr>
              </a:solidFill>
              <a:latin typeface="Bahnschrift Light Condensed" pitchFamily="34" charset="0"/>
              <a:cs typeface="Arial" pitchFamily="34" charset="0"/>
            </a:endParaRPr>
          </a:p>
          <a:p>
            <a:r>
              <a:rPr lang="en-US" altLang="ko-KR" sz="2400" dirty="0">
                <a:solidFill>
                  <a:schemeClr val="tx1">
                    <a:lumMod val="75000"/>
                    <a:lumOff val="25000"/>
                  </a:schemeClr>
                </a:solidFill>
                <a:latin typeface="Bahnschrift Light Condensed" pitchFamily="34" charset="0"/>
                <a:cs typeface="Arial" pitchFamily="34" charset="0"/>
              </a:rPr>
              <a:t>(2)	</a:t>
            </a:r>
            <a:r>
              <a:rPr lang="en-US" altLang="ko-KR" sz="2400" dirty="0" err="1">
                <a:solidFill>
                  <a:schemeClr val="tx1">
                    <a:lumMod val="75000"/>
                    <a:lumOff val="25000"/>
                  </a:schemeClr>
                </a:solidFill>
                <a:latin typeface="Bahnschrift Light Condensed" pitchFamily="34" charset="0"/>
                <a:cs typeface="Arial" pitchFamily="34" charset="0"/>
              </a:rPr>
              <a:t>Kerja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sama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antar-Desa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sebagaimana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dimaksud</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pada</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ayat</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a:solidFill>
                  <a:schemeClr val="tx1">
                    <a:lumMod val="75000"/>
                    <a:lumOff val="25000"/>
                  </a:schemeClr>
                </a:solidFill>
                <a:latin typeface="Bahnschrift Light Condensed" pitchFamily="34" charset="0"/>
                <a:cs typeface="Arial" pitchFamily="34" charset="0"/>
              </a:rPr>
              <a:t>(1)</a:t>
            </a:r>
            <a:r>
              <a:rPr lang="id-ID"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disepakati</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melalui</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Musyawarah</a:t>
            </a:r>
            <a:r>
              <a:rPr lang="en-US" altLang="ko-KR" sz="2400" dirty="0">
                <a:solidFill>
                  <a:schemeClr val="tx1">
                    <a:lumMod val="75000"/>
                    <a:lumOff val="25000"/>
                  </a:schemeClr>
                </a:solidFill>
                <a:latin typeface="Bahnschrift Light Condensed" pitchFamily="34" charset="0"/>
                <a:cs typeface="Arial" pitchFamily="34" charset="0"/>
              </a:rPr>
              <a:t> </a:t>
            </a:r>
            <a:r>
              <a:rPr lang="en-US" altLang="ko-KR" sz="2400" dirty="0" err="1">
                <a:solidFill>
                  <a:schemeClr val="tx1">
                    <a:lumMod val="75000"/>
                    <a:lumOff val="25000"/>
                  </a:schemeClr>
                </a:solidFill>
                <a:latin typeface="Bahnschrift Light Condensed" pitchFamily="34" charset="0"/>
                <a:cs typeface="Arial" pitchFamily="34" charset="0"/>
              </a:rPr>
              <a:t>Desa</a:t>
            </a:r>
            <a:r>
              <a:rPr lang="en-US" altLang="ko-KR" sz="2400" dirty="0">
                <a:solidFill>
                  <a:schemeClr val="tx1">
                    <a:lumMod val="75000"/>
                    <a:lumOff val="25000"/>
                  </a:schemeClr>
                </a:solidFill>
                <a:latin typeface="Bahnschrift Light Condensed" pitchFamily="34" charset="0"/>
                <a:cs typeface="Arial" pitchFamily="34" charset="0"/>
              </a:rPr>
              <a:t>.</a:t>
            </a:r>
          </a:p>
          <a:p>
            <a:endParaRPr lang="en-US" altLang="ko-KR" sz="2400" dirty="0">
              <a:solidFill>
                <a:schemeClr val="tx1">
                  <a:lumMod val="75000"/>
                  <a:lumOff val="25000"/>
                </a:schemeClr>
              </a:solidFill>
              <a:latin typeface="Bahnschrift Light Condensed" pitchFamily="34" charset="0"/>
              <a:cs typeface="Arial" pitchFamily="34" charset="0"/>
            </a:endParaRPr>
          </a:p>
        </p:txBody>
      </p:sp>
    </p:spTree>
    <p:extLst>
      <p:ext uri="{BB962C8B-B14F-4D97-AF65-F5344CB8AC3E}">
        <p14:creationId xmlns:p14="http://schemas.microsoft.com/office/powerpoint/2010/main" val="25743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9512" y="476672"/>
            <a:ext cx="9144000" cy="1104123"/>
          </a:xfrm>
        </p:spPr>
        <p:txBody>
          <a:bodyPr>
            <a:normAutofit fontScale="92500" lnSpcReduction="10000"/>
          </a:bodyPr>
          <a:lstStyle/>
          <a:p>
            <a:r>
              <a:rPr lang="id-ID" b="1" dirty="0"/>
              <a:t>PRINSIP KERJASAMA DESA </a:t>
            </a:r>
          </a:p>
          <a:p>
            <a:r>
              <a:rPr lang="id-ID" b="1" dirty="0"/>
              <a:t>DENGAN PIHAK KETIGA</a:t>
            </a:r>
          </a:p>
        </p:txBody>
      </p:sp>
      <p:sp>
        <p:nvSpPr>
          <p:cNvPr id="4" name="Rectangle 3"/>
          <p:cNvSpPr/>
          <p:nvPr/>
        </p:nvSpPr>
        <p:spPr>
          <a:xfrm>
            <a:off x="1835696" y="2420888"/>
            <a:ext cx="6480720" cy="2554545"/>
          </a:xfrm>
          <a:prstGeom prst="rect">
            <a:avLst/>
          </a:prstGeom>
        </p:spPr>
        <p:txBody>
          <a:bodyPr wrap="square">
            <a:spAutoFit/>
          </a:bodyPr>
          <a:lstStyle/>
          <a:p>
            <a:r>
              <a:rPr lang="id-ID" sz="3200" dirty="0"/>
              <a:t>Kerja Sama antar-Desa dan kerja sama dengan pihak ketiga dilakukan dengan mempertimbangkan kebutuhan Desa  dan kemampuan APB Desa.</a:t>
            </a:r>
          </a:p>
        </p:txBody>
      </p:sp>
    </p:spTree>
    <p:extLst>
      <p:ext uri="{BB962C8B-B14F-4D97-AF65-F5344CB8AC3E}">
        <p14:creationId xmlns:p14="http://schemas.microsoft.com/office/powerpoint/2010/main" val="292201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5536" y="260648"/>
            <a:ext cx="9144000" cy="1032115"/>
          </a:xfrm>
        </p:spPr>
        <p:txBody>
          <a:bodyPr>
            <a:normAutofit fontScale="85000" lnSpcReduction="20000"/>
          </a:bodyPr>
          <a:lstStyle/>
          <a:p>
            <a:r>
              <a:rPr lang="id-ID" b="1" dirty="0"/>
              <a:t>KETENTUAN KERJASAMA DESA</a:t>
            </a:r>
          </a:p>
          <a:p>
            <a:r>
              <a:rPr lang="id-ID" b="1" dirty="0"/>
              <a:t>DENGAN PIHAK KETIGA</a:t>
            </a:r>
          </a:p>
        </p:txBody>
      </p:sp>
      <p:sp>
        <p:nvSpPr>
          <p:cNvPr id="4" name="Rectangle 3"/>
          <p:cNvSpPr/>
          <p:nvPr/>
        </p:nvSpPr>
        <p:spPr>
          <a:xfrm>
            <a:off x="1835696" y="1988840"/>
            <a:ext cx="6912768" cy="3477875"/>
          </a:xfrm>
          <a:prstGeom prst="rect">
            <a:avLst/>
          </a:prstGeom>
        </p:spPr>
        <p:txBody>
          <a:bodyPr wrap="square">
            <a:spAutoFit/>
          </a:bodyPr>
          <a:lstStyle/>
          <a:p>
            <a:pPr lvl="0"/>
            <a:r>
              <a:rPr lang="id-ID" sz="2000" dirty="0">
                <a:latin typeface="Bahnschrift Light Condensed" pitchFamily="34" charset="0"/>
              </a:rPr>
              <a:t>Kerja Sama Desa dengan pihak ketiga sebagaimana dimaksud dalam Pasal 2 huruf b dalam Permendagri No 96 tahun 2017, dilakukan dengan </a:t>
            </a:r>
            <a:r>
              <a:rPr lang="id-ID" sz="2000" b="1" dirty="0">
                <a:latin typeface="Bahnschrift Light Condensed" pitchFamily="34" charset="0"/>
              </a:rPr>
              <a:t>pihak swasta, organisasi kemasyarakatan, dan lembaga lainnya </a:t>
            </a:r>
            <a:r>
              <a:rPr lang="id-ID" sz="2000" dirty="0">
                <a:latin typeface="Bahnschrift Light Condensed" pitchFamily="34" charset="0"/>
              </a:rPr>
              <a:t>sesuai dengan ketentuan peraturan perundang-undangan.</a:t>
            </a:r>
          </a:p>
          <a:p>
            <a:pPr lvl="0"/>
            <a:endParaRPr lang="id-ID" sz="2000" dirty="0">
              <a:latin typeface="Bahnschrift Light Condensed" pitchFamily="34" charset="0"/>
            </a:endParaRPr>
          </a:p>
          <a:p>
            <a:pPr lvl="0"/>
            <a:r>
              <a:rPr lang="id-ID" sz="2000" dirty="0">
                <a:latin typeface="Bahnschrift Light Condensed" pitchFamily="34" charset="0"/>
              </a:rPr>
              <a:t>Kerja sama dengan pihak ketiga sebagaimana dimaksud pada ayat (1) terdiri atas:</a:t>
            </a:r>
          </a:p>
          <a:p>
            <a:pPr lvl="1"/>
            <a:r>
              <a:rPr lang="id-ID" sz="2000" b="1" dirty="0">
                <a:latin typeface="Bahnschrift Light Condensed" pitchFamily="34" charset="0"/>
              </a:rPr>
              <a:t>kerja sama atas prakarsa Desa; dan</a:t>
            </a:r>
          </a:p>
          <a:p>
            <a:pPr lvl="1"/>
            <a:r>
              <a:rPr lang="id-ID" sz="2000" b="1" dirty="0">
                <a:latin typeface="Bahnschrift Light Condensed" pitchFamily="34" charset="0"/>
              </a:rPr>
              <a:t>kerja sama atas prakarsa Pihak Ketiga</a:t>
            </a:r>
          </a:p>
          <a:p>
            <a:pPr lvl="0"/>
            <a:r>
              <a:rPr lang="id-ID" sz="2000" dirty="0">
                <a:latin typeface="Bahnschrift Light Condensed" pitchFamily="34" charset="0"/>
              </a:rPr>
              <a:t>Pelaksanaan kerja sama Desa dengan pihak ketiga diatur dengan Perjanjian Bersama melalui kesepakatan Musyawarah Desa.</a:t>
            </a:r>
          </a:p>
        </p:txBody>
      </p:sp>
    </p:spTree>
    <p:extLst>
      <p:ext uri="{BB962C8B-B14F-4D97-AF65-F5344CB8AC3E}">
        <p14:creationId xmlns:p14="http://schemas.microsoft.com/office/powerpoint/2010/main" val="371465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7"/>
            <a:ext cx="9144000" cy="1248139"/>
          </a:xfrm>
        </p:spPr>
        <p:txBody>
          <a:bodyPr>
            <a:normAutofit lnSpcReduction="10000"/>
          </a:bodyPr>
          <a:lstStyle/>
          <a:p>
            <a:r>
              <a:rPr lang="id-ID" b="1" dirty="0">
                <a:latin typeface="Bahnschrift Condensed" pitchFamily="34" charset="0"/>
              </a:rPr>
              <a:t>RASIONALITAS PERATURAN BERSAMA </a:t>
            </a:r>
          </a:p>
          <a:p>
            <a:r>
              <a:rPr lang="id-ID" b="1" dirty="0">
                <a:latin typeface="Bahnschrift Condensed" pitchFamily="34" charset="0"/>
              </a:rPr>
              <a:t>DAN PERJANJIAN BERSAMA KERJASAMA DESA</a:t>
            </a:r>
          </a:p>
        </p:txBody>
      </p:sp>
      <p:sp>
        <p:nvSpPr>
          <p:cNvPr id="4" name="Rectangle 3"/>
          <p:cNvSpPr/>
          <p:nvPr/>
        </p:nvSpPr>
        <p:spPr>
          <a:xfrm>
            <a:off x="1475656" y="1844824"/>
            <a:ext cx="6840760" cy="4154984"/>
          </a:xfrm>
          <a:prstGeom prst="rect">
            <a:avLst/>
          </a:prstGeom>
        </p:spPr>
        <p:txBody>
          <a:bodyPr wrap="square">
            <a:spAutoFit/>
          </a:bodyPr>
          <a:lstStyle/>
          <a:p>
            <a:r>
              <a:rPr lang="id-ID" sz="2400" dirty="0">
                <a:latin typeface="Bahnschrift Condensed" pitchFamily="34" charset="0"/>
              </a:rPr>
              <a:t>Peraturan Bersama dan Perjanjian Bersama sebagaimana dimaksud dalam Pasal 3 ayat (3) dan Pasal 5 ayat (3) Permendagri No 96 Tahun 2017 paling sedikit memuat:</a:t>
            </a:r>
          </a:p>
          <a:p>
            <a:pPr marL="342900" lvl="0" indent="-342900">
              <a:buFont typeface="+mj-lt"/>
              <a:buAutoNum type="alphaLcPeriod"/>
            </a:pPr>
            <a:r>
              <a:rPr lang="id-ID" sz="2400" dirty="0">
                <a:latin typeface="Bahnschrift Condensed" pitchFamily="34" charset="0"/>
              </a:rPr>
              <a:t>ruang lingkup kerja sama;</a:t>
            </a:r>
          </a:p>
          <a:p>
            <a:pPr marL="342900" lvl="0" indent="-342900">
              <a:buFont typeface="+mj-lt"/>
              <a:buAutoNum type="alphaLcPeriod"/>
            </a:pPr>
            <a:r>
              <a:rPr lang="id-ID" sz="2400" dirty="0">
                <a:latin typeface="Bahnschrift Condensed" pitchFamily="34" charset="0"/>
              </a:rPr>
              <a:t>bidang kerja sama;</a:t>
            </a:r>
          </a:p>
          <a:p>
            <a:pPr marL="342900" lvl="0" indent="-342900">
              <a:buFont typeface="+mj-lt"/>
              <a:buAutoNum type="alphaLcPeriod"/>
            </a:pPr>
            <a:r>
              <a:rPr lang="id-ID" sz="2400" dirty="0">
                <a:latin typeface="Bahnschrift Condensed" pitchFamily="34" charset="0"/>
              </a:rPr>
              <a:t>tata cara dan ketentuan pelaksanaan kerja sama;</a:t>
            </a:r>
          </a:p>
          <a:p>
            <a:pPr marL="342900" lvl="0" indent="-342900">
              <a:buFont typeface="+mj-lt"/>
              <a:buAutoNum type="alphaLcPeriod"/>
            </a:pPr>
            <a:r>
              <a:rPr lang="id-ID" sz="2400" dirty="0">
                <a:latin typeface="Bahnschrift Condensed" pitchFamily="34" charset="0"/>
              </a:rPr>
              <a:t>jangka waktu;</a:t>
            </a:r>
          </a:p>
          <a:p>
            <a:pPr marL="342900" lvl="0" indent="-342900">
              <a:buFont typeface="+mj-lt"/>
              <a:buAutoNum type="alphaLcPeriod"/>
            </a:pPr>
            <a:r>
              <a:rPr lang="id-ID" sz="2400" dirty="0">
                <a:latin typeface="Bahnschrift Condensed" pitchFamily="34" charset="0"/>
              </a:rPr>
              <a:t>hak dan kewajiban;</a:t>
            </a:r>
          </a:p>
          <a:p>
            <a:pPr marL="342900" lvl="0" indent="-342900">
              <a:buFont typeface="+mj-lt"/>
              <a:buAutoNum type="alphaLcPeriod"/>
            </a:pPr>
            <a:r>
              <a:rPr lang="id-ID" sz="2400" dirty="0">
                <a:latin typeface="Bahnschrift Condensed" pitchFamily="34" charset="0"/>
              </a:rPr>
              <a:t>pendanaan;</a:t>
            </a:r>
          </a:p>
          <a:p>
            <a:pPr marL="342900" lvl="0" indent="-342900">
              <a:buFont typeface="+mj-lt"/>
              <a:buAutoNum type="alphaLcPeriod"/>
            </a:pPr>
            <a:r>
              <a:rPr lang="id-ID" sz="2400" dirty="0">
                <a:latin typeface="Bahnschrift Condensed" pitchFamily="34" charset="0"/>
              </a:rPr>
              <a:t>tata cara perubahan, penundaan, dan pembatalan; dan</a:t>
            </a:r>
          </a:p>
          <a:p>
            <a:pPr lvl="0"/>
            <a:r>
              <a:rPr lang="id-ID" sz="2400" dirty="0">
                <a:latin typeface="Bahnschrift Condensed" pitchFamily="34" charset="0"/>
              </a:rPr>
              <a:t>       penyelesaian perselisihan.</a:t>
            </a:r>
          </a:p>
        </p:txBody>
      </p:sp>
    </p:spTree>
    <p:extLst>
      <p:ext uri="{BB962C8B-B14F-4D97-AF65-F5344CB8AC3E}">
        <p14:creationId xmlns:p14="http://schemas.microsoft.com/office/powerpoint/2010/main" val="3609298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824</Words>
  <Application>Microsoft Office PowerPoint</Application>
  <PresentationFormat>Tampilan Layar (4:3)</PresentationFormat>
  <Paragraphs>150</Paragraphs>
  <Slides>23</Slides>
  <Notes>1</Notes>
  <HiddenSlides>0</HiddenSlides>
  <MMClips>0</MMClips>
  <ScaleCrop>false</ScaleCrop>
  <HeadingPairs>
    <vt:vector size="4" baseType="variant">
      <vt:variant>
        <vt:lpstr>Tema</vt:lpstr>
      </vt:variant>
      <vt:variant>
        <vt:i4>1</vt:i4>
      </vt:variant>
      <vt:variant>
        <vt:lpstr>Judul Slide</vt:lpstr>
      </vt:variant>
      <vt:variant>
        <vt:i4>23</vt:i4>
      </vt:variant>
    </vt:vector>
  </HeadingPairs>
  <TitlesOfParts>
    <vt:vector size="24" baseType="lpstr">
      <vt:lpstr>Office Theme</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smahrup10375@gmail.com</cp:lastModifiedBy>
  <cp:revision>13</cp:revision>
  <dcterms:created xsi:type="dcterms:W3CDTF">2021-03-28T05:16:48Z</dcterms:created>
  <dcterms:modified xsi:type="dcterms:W3CDTF">2021-12-07T04:04:38Z</dcterms:modified>
</cp:coreProperties>
</file>